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1.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8"/>
  </p:notesMasterIdLst>
  <p:sldIdLst>
    <p:sldId id="256" r:id="rId2"/>
    <p:sldId id="257" r:id="rId3"/>
    <p:sldId id="259" r:id="rId4"/>
    <p:sldId id="260" r:id="rId5"/>
    <p:sldId id="261" r:id="rId6"/>
    <p:sldId id="262" r:id="rId7"/>
    <p:sldId id="263" r:id="rId8"/>
    <p:sldId id="286" r:id="rId9"/>
    <p:sldId id="267" r:id="rId10"/>
    <p:sldId id="269" r:id="rId11"/>
    <p:sldId id="270" r:id="rId12"/>
    <p:sldId id="271" r:id="rId13"/>
    <p:sldId id="272" r:id="rId14"/>
    <p:sldId id="273" r:id="rId15"/>
    <p:sldId id="274" r:id="rId16"/>
    <p:sldId id="275" r:id="rId17"/>
    <p:sldId id="276" r:id="rId18"/>
    <p:sldId id="277" r:id="rId19"/>
    <p:sldId id="278" r:id="rId20"/>
    <p:sldId id="280" r:id="rId21"/>
    <p:sldId id="281" r:id="rId22"/>
    <p:sldId id="282" r:id="rId23"/>
    <p:sldId id="283" r:id="rId24"/>
    <p:sldId id="284" r:id="rId25"/>
    <p:sldId id="285" r:id="rId26"/>
    <p:sldId id="287" r:id="rId27"/>
  </p:sldIdLst>
  <p:sldSz cx="18288000" cy="10287000"/>
  <p:notesSz cx="6858000" cy="9144000"/>
  <p:embeddedFontLst>
    <p:embeddedFont>
      <p:font typeface="Arimo" panose="020B0604020202020204" pitchFamily="34" charset="0"/>
      <p:regular r:id="rId29"/>
      <p:bold r:id="rId30"/>
      <p:italic r:id="rId31"/>
      <p:boldItalic r:id="rId32"/>
    </p:embeddedFont>
    <p:embeddedFont>
      <p:font typeface="Calibri" panose="020F0502020204030204" pitchFamily="34"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7" roundtripDataSignature="AMtx7mhLbWlEZYeceGzVhCsfeyvGDrdfO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56"/>
    <p:restoredTop sz="65721"/>
  </p:normalViewPr>
  <p:slideViewPr>
    <p:cSldViewPr snapToGrid="0">
      <p:cViewPr varScale="1">
        <p:scale>
          <a:sx n="47" d="100"/>
          <a:sy n="47" d="100"/>
        </p:scale>
        <p:origin x="1960" y="23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font" Target="fonts/font6.fntdata"/><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it-IT" dirty="0"/>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62" name="Google Shape;26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76" name="Google Shape;27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0" name="Google Shape;290;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03" name="Google Shape;303;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17" name="Google Shape;31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41" name="Google Shape;341;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5" name="Google Shape;355;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68" name="Google Shape;36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83" name="Google Shape;383;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96" name="Google Shape;396;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98" name="Google Shape;9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5" name="Google Shape;425;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38" name="Google Shape;438;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51" name="Google Shape;451;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64" name="Google Shape;464;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77" name="Google Shape;477;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90" name="Google Shape;490;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90" name="Google Shape;490;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77256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
        <p:nvSpPr>
          <p:cNvPr id="124" name="Google Shape;12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37" name="Google Shape;13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52" name="Google Shape;15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6" name="Google Shape;16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80" name="Google Shape;180;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a:extLst>
            <a:ext uri="{FF2B5EF4-FFF2-40B4-BE49-F238E27FC236}">
              <a16:creationId xmlns:a16="http://schemas.microsoft.com/office/drawing/2014/main" id="{BF569A62-F752-961E-0E6D-996F49DDAA64}"/>
            </a:ext>
          </a:extLst>
        </p:cNvPr>
        <p:cNvGrpSpPr/>
        <p:nvPr/>
      </p:nvGrpSpPr>
      <p:grpSpPr>
        <a:xfrm>
          <a:off x="0" y="0"/>
          <a:ext cx="0" cy="0"/>
          <a:chOff x="0" y="0"/>
          <a:chExt cx="0" cy="0"/>
        </a:xfrm>
      </p:grpSpPr>
      <p:sp>
        <p:nvSpPr>
          <p:cNvPr id="193" name="Google Shape;193;p9:notes">
            <a:extLst>
              <a:ext uri="{FF2B5EF4-FFF2-40B4-BE49-F238E27FC236}">
                <a16:creationId xmlns:a16="http://schemas.microsoft.com/office/drawing/2014/main" id="{DCC2DB75-222D-5752-7114-9290BAD7A5C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94" name="Google Shape;194;p9:notes">
            <a:extLst>
              <a:ext uri="{FF2B5EF4-FFF2-40B4-BE49-F238E27FC236}">
                <a16:creationId xmlns:a16="http://schemas.microsoft.com/office/drawing/2014/main" id="{12996989-E57F-AFCD-434A-6B2F6D5F14E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2479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IE" noProof="0" dirty="0"/>
          </a:p>
        </p:txBody>
      </p:sp>
      <p:sp>
        <p:nvSpPr>
          <p:cNvPr id="234" name="Google Shape;23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3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3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3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49"/>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49"/>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4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4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4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4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4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4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4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4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2"/>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42"/>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4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4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43"/>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43"/>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4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4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4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4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44"/>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44"/>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44"/>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44"/>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4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4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4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4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4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4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4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46"/>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46"/>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46"/>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4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4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4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47"/>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47"/>
          <p:cNvSpPr>
            <a:spLocks noGrp="1"/>
          </p:cNvSpPr>
          <p:nvPr>
            <p:ph type="pic" idx="2"/>
          </p:nvPr>
        </p:nvSpPr>
        <p:spPr>
          <a:xfrm>
            <a:off x="1792288" y="612775"/>
            <a:ext cx="5486400" cy="4114800"/>
          </a:xfrm>
          <a:prstGeom prst="rect">
            <a:avLst/>
          </a:prstGeom>
          <a:noFill/>
          <a:ln>
            <a:noFill/>
          </a:ln>
        </p:spPr>
      </p:sp>
      <p:sp>
        <p:nvSpPr>
          <p:cNvPr id="64" name="Google Shape;64;p47"/>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4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4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4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4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48"/>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4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4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4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3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38"/>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3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3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3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openxmlformats.org/officeDocument/2006/relationships/image" Target="../media/image9.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7" name="Google Shape;87;p1"/>
          <p:cNvSpPr/>
          <p:nvPr/>
        </p:nvSpPr>
        <p:spPr>
          <a:xfrm>
            <a:off x="13923397" y="7398521"/>
            <a:ext cx="4672957" cy="3178735"/>
          </a:xfrm>
          <a:custGeom>
            <a:avLst/>
            <a:gdLst/>
            <a:ahLst/>
            <a:cxnLst/>
            <a:rect l="l" t="t" r="r" b="b"/>
            <a:pathLst>
              <a:path w="4672957" h="3178735" extrusionOk="0">
                <a:moveTo>
                  <a:pt x="0" y="0"/>
                </a:moveTo>
                <a:lnTo>
                  <a:pt x="4672956" y="0"/>
                </a:lnTo>
                <a:lnTo>
                  <a:pt x="4672956" y="3178735"/>
                </a:lnTo>
                <a:lnTo>
                  <a:pt x="0" y="3178735"/>
                </a:lnTo>
                <a:lnTo>
                  <a:pt x="0" y="0"/>
                </a:lnTo>
                <a:close/>
              </a:path>
            </a:pathLst>
          </a:custGeom>
          <a:blipFill rotWithShape="1">
            <a:blip r:embed="rId3">
              <a:alphaModFix/>
            </a:blip>
            <a:stretch>
              <a:fillRect t="-7" b="-6"/>
            </a:stretch>
          </a:blipFill>
          <a:ln>
            <a:noFill/>
          </a:ln>
        </p:spPr>
        <p:txBody>
          <a:bodyPr/>
          <a:lstStyle/>
          <a:p>
            <a:endParaRPr lang="it-IT"/>
          </a:p>
        </p:txBody>
      </p:sp>
      <p:sp>
        <p:nvSpPr>
          <p:cNvPr id="88" name="Google Shape;88;p1"/>
          <p:cNvSpPr/>
          <p:nvPr/>
        </p:nvSpPr>
        <p:spPr>
          <a:xfrm>
            <a:off x="-1426213" y="-1049552"/>
            <a:ext cx="6451636" cy="4006606"/>
          </a:xfrm>
          <a:custGeom>
            <a:avLst/>
            <a:gdLst/>
            <a:ahLst/>
            <a:cxnLst/>
            <a:rect l="l" t="t" r="r" b="b"/>
            <a:pathLst>
              <a:path w="6451636" h="4006606" extrusionOk="0">
                <a:moveTo>
                  <a:pt x="0" y="0"/>
                </a:moveTo>
                <a:lnTo>
                  <a:pt x="6451636" y="0"/>
                </a:lnTo>
                <a:lnTo>
                  <a:pt x="6451636" y="4006606"/>
                </a:lnTo>
                <a:lnTo>
                  <a:pt x="0" y="4006606"/>
                </a:lnTo>
                <a:lnTo>
                  <a:pt x="0" y="0"/>
                </a:lnTo>
                <a:close/>
              </a:path>
            </a:pathLst>
          </a:custGeom>
          <a:blipFill rotWithShape="1">
            <a:blip r:embed="rId4">
              <a:alphaModFix/>
            </a:blip>
            <a:stretch>
              <a:fillRect/>
            </a:stretch>
          </a:blipFill>
          <a:ln>
            <a:noFill/>
          </a:ln>
        </p:spPr>
        <p:txBody>
          <a:bodyPr/>
          <a:lstStyle/>
          <a:p>
            <a:endParaRPr lang="it-IT"/>
          </a:p>
        </p:txBody>
      </p:sp>
      <p:sp>
        <p:nvSpPr>
          <p:cNvPr id="89" name="Google Shape;89;p1"/>
          <p:cNvSpPr/>
          <p:nvPr/>
        </p:nvSpPr>
        <p:spPr>
          <a:xfrm>
            <a:off x="8690679" y="-2564045"/>
            <a:ext cx="3245436" cy="6355509"/>
          </a:xfrm>
          <a:custGeom>
            <a:avLst/>
            <a:gdLst/>
            <a:ahLst/>
            <a:cxnLst/>
            <a:rect l="l" t="t" r="r" b="b"/>
            <a:pathLst>
              <a:path w="3245436" h="6355509" extrusionOk="0">
                <a:moveTo>
                  <a:pt x="0" y="0"/>
                </a:moveTo>
                <a:lnTo>
                  <a:pt x="3245436" y="0"/>
                </a:lnTo>
                <a:lnTo>
                  <a:pt x="3245436" y="6355509"/>
                </a:lnTo>
                <a:lnTo>
                  <a:pt x="0" y="6355509"/>
                </a:lnTo>
                <a:lnTo>
                  <a:pt x="0" y="0"/>
                </a:lnTo>
                <a:close/>
              </a:path>
            </a:pathLst>
          </a:custGeom>
          <a:blipFill rotWithShape="1">
            <a:blip r:embed="rId5">
              <a:alphaModFix/>
            </a:blip>
            <a:stretch>
              <a:fillRect l="-3" r="-2"/>
            </a:stretch>
          </a:blipFill>
          <a:ln>
            <a:noFill/>
          </a:ln>
        </p:spPr>
        <p:txBody>
          <a:bodyPr/>
          <a:lstStyle/>
          <a:p>
            <a:endParaRPr lang="it-IT"/>
          </a:p>
        </p:txBody>
      </p:sp>
      <p:sp>
        <p:nvSpPr>
          <p:cNvPr id="90" name="Google Shape;90;p1"/>
          <p:cNvSpPr/>
          <p:nvPr/>
        </p:nvSpPr>
        <p:spPr>
          <a:xfrm>
            <a:off x="9855322" y="4036686"/>
            <a:ext cx="2601944" cy="2191989"/>
          </a:xfrm>
          <a:custGeom>
            <a:avLst/>
            <a:gdLst/>
            <a:ahLst/>
            <a:cxnLst/>
            <a:rect l="l" t="t" r="r" b="b"/>
            <a:pathLst>
              <a:path w="3469259" h="2922651" extrusionOk="0">
                <a:moveTo>
                  <a:pt x="0" y="0"/>
                </a:moveTo>
                <a:lnTo>
                  <a:pt x="3469259" y="0"/>
                </a:lnTo>
                <a:lnTo>
                  <a:pt x="3469259" y="2922651"/>
                </a:lnTo>
                <a:lnTo>
                  <a:pt x="0" y="2922651"/>
                </a:lnTo>
                <a:close/>
              </a:path>
            </a:pathLst>
          </a:custGeom>
          <a:blipFill rotWithShape="1">
            <a:blip r:embed="rId6">
              <a:alphaModFix/>
            </a:blip>
            <a:stretch>
              <a:fillRect t="-1"/>
            </a:stretch>
          </a:blipFill>
          <a:ln>
            <a:noFill/>
          </a:ln>
        </p:spPr>
        <p:txBody>
          <a:bodyPr/>
          <a:lstStyle/>
          <a:p>
            <a:endParaRPr lang="it-IT"/>
          </a:p>
        </p:txBody>
      </p:sp>
      <p:sp>
        <p:nvSpPr>
          <p:cNvPr id="91" name="Google Shape;91;p1"/>
          <p:cNvSpPr/>
          <p:nvPr/>
        </p:nvSpPr>
        <p:spPr>
          <a:xfrm>
            <a:off x="11499292" y="-1330086"/>
            <a:ext cx="3278124" cy="6367272"/>
          </a:xfrm>
          <a:custGeom>
            <a:avLst/>
            <a:gdLst/>
            <a:ahLst/>
            <a:cxnLst/>
            <a:rect l="l" t="t" r="r" b="b"/>
            <a:pathLst>
              <a:path w="4370832" h="8489696" extrusionOk="0">
                <a:moveTo>
                  <a:pt x="0" y="0"/>
                </a:moveTo>
                <a:lnTo>
                  <a:pt x="4370832" y="0"/>
                </a:lnTo>
                <a:lnTo>
                  <a:pt x="4370832" y="8489696"/>
                </a:lnTo>
                <a:lnTo>
                  <a:pt x="0" y="8489696"/>
                </a:lnTo>
                <a:close/>
              </a:path>
            </a:pathLst>
          </a:custGeom>
          <a:blipFill rotWithShape="1">
            <a:blip r:embed="rId7">
              <a:alphaModFix/>
            </a:blip>
            <a:stretch>
              <a:fillRect l="-12" r="-11"/>
            </a:stretch>
          </a:blipFill>
          <a:ln>
            <a:noFill/>
          </a:ln>
        </p:spPr>
        <p:txBody>
          <a:bodyPr/>
          <a:lstStyle/>
          <a:p>
            <a:endParaRPr lang="it-IT"/>
          </a:p>
        </p:txBody>
      </p:sp>
      <p:sp>
        <p:nvSpPr>
          <p:cNvPr id="92" name="Google Shape;92;p1"/>
          <p:cNvSpPr/>
          <p:nvPr/>
        </p:nvSpPr>
        <p:spPr>
          <a:xfrm>
            <a:off x="14141154" y="-1126715"/>
            <a:ext cx="3100918" cy="6090015"/>
          </a:xfrm>
          <a:custGeom>
            <a:avLst/>
            <a:gdLst/>
            <a:ahLst/>
            <a:cxnLst/>
            <a:rect l="l" t="t" r="r" b="b"/>
            <a:pathLst>
              <a:path w="3100918" h="6090015" extrusionOk="0">
                <a:moveTo>
                  <a:pt x="0" y="0"/>
                </a:moveTo>
                <a:lnTo>
                  <a:pt x="3100918" y="0"/>
                </a:lnTo>
                <a:lnTo>
                  <a:pt x="3100918" y="6090015"/>
                </a:lnTo>
                <a:lnTo>
                  <a:pt x="0" y="6090015"/>
                </a:lnTo>
                <a:lnTo>
                  <a:pt x="0" y="0"/>
                </a:lnTo>
                <a:close/>
              </a:path>
            </a:pathLst>
          </a:custGeom>
          <a:blipFill rotWithShape="1">
            <a:blip r:embed="rId8">
              <a:alphaModFix/>
            </a:blip>
            <a:stretch>
              <a:fillRect l="-8" r="-7"/>
            </a:stretch>
          </a:blipFill>
          <a:ln>
            <a:noFill/>
          </a:ln>
        </p:spPr>
        <p:txBody>
          <a:bodyPr/>
          <a:lstStyle/>
          <a:p>
            <a:endParaRPr lang="it-IT"/>
          </a:p>
        </p:txBody>
      </p:sp>
      <p:sp>
        <p:nvSpPr>
          <p:cNvPr id="93" name="Google Shape;93;p1"/>
          <p:cNvSpPr/>
          <p:nvPr/>
        </p:nvSpPr>
        <p:spPr>
          <a:xfrm>
            <a:off x="2882493" y="1918292"/>
            <a:ext cx="4567675" cy="4527131"/>
          </a:xfrm>
          <a:custGeom>
            <a:avLst/>
            <a:gdLst/>
            <a:ahLst/>
            <a:cxnLst/>
            <a:rect l="l" t="t" r="r" b="b"/>
            <a:pathLst>
              <a:path w="4567675" h="4527131" extrusionOk="0">
                <a:moveTo>
                  <a:pt x="0" y="0"/>
                </a:moveTo>
                <a:lnTo>
                  <a:pt x="4567675" y="0"/>
                </a:lnTo>
                <a:lnTo>
                  <a:pt x="4567675" y="4527131"/>
                </a:lnTo>
                <a:lnTo>
                  <a:pt x="0" y="4527131"/>
                </a:lnTo>
                <a:lnTo>
                  <a:pt x="0" y="0"/>
                </a:lnTo>
                <a:close/>
              </a:path>
            </a:pathLst>
          </a:custGeom>
          <a:blipFill rotWithShape="1">
            <a:blip r:embed="rId9">
              <a:alphaModFix/>
            </a:blip>
            <a:stretch>
              <a:fillRect t="-8" b="-7"/>
            </a:stretch>
          </a:blipFill>
          <a:ln>
            <a:noFill/>
          </a:ln>
        </p:spPr>
        <p:txBody>
          <a:bodyPr/>
          <a:lstStyle/>
          <a:p>
            <a:endParaRPr lang="it-IT"/>
          </a:p>
        </p:txBody>
      </p:sp>
      <p:sp>
        <p:nvSpPr>
          <p:cNvPr id="94" name="Google Shape;94;p1"/>
          <p:cNvSpPr/>
          <p:nvPr/>
        </p:nvSpPr>
        <p:spPr>
          <a:xfrm>
            <a:off x="10250293" y="5398161"/>
            <a:ext cx="1925159" cy="429630"/>
          </a:xfrm>
          <a:custGeom>
            <a:avLst/>
            <a:gdLst/>
            <a:ahLst/>
            <a:cxnLst/>
            <a:rect l="l" t="t" r="r" b="b"/>
            <a:pathLst>
              <a:path w="1925159" h="429630" extrusionOk="0">
                <a:moveTo>
                  <a:pt x="0" y="0"/>
                </a:moveTo>
                <a:lnTo>
                  <a:pt x="1925159" y="0"/>
                </a:lnTo>
                <a:lnTo>
                  <a:pt x="1925159" y="429629"/>
                </a:lnTo>
                <a:lnTo>
                  <a:pt x="0" y="429629"/>
                </a:lnTo>
                <a:lnTo>
                  <a:pt x="0" y="0"/>
                </a:lnTo>
                <a:close/>
              </a:path>
            </a:pathLst>
          </a:custGeom>
          <a:blipFill rotWithShape="1">
            <a:blip r:embed="rId10">
              <a:alphaModFix/>
            </a:blip>
            <a:stretch>
              <a:fillRect l="-10" r="-9"/>
            </a:stretch>
          </a:blipFill>
          <a:ln>
            <a:noFill/>
          </a:ln>
        </p:spPr>
        <p:txBody>
          <a:bodyPr/>
          <a:lstStyle/>
          <a:p>
            <a:endParaRPr lang="it-IT"/>
          </a:p>
        </p:txBody>
      </p:sp>
      <p:sp>
        <p:nvSpPr>
          <p:cNvPr id="95" name="Google Shape;95;p1"/>
          <p:cNvSpPr txBox="1"/>
          <p:nvPr/>
        </p:nvSpPr>
        <p:spPr>
          <a:xfrm>
            <a:off x="1427221" y="7167708"/>
            <a:ext cx="15814851" cy="609398"/>
          </a:xfrm>
          <a:prstGeom prst="rect">
            <a:avLst/>
          </a:prstGeom>
          <a:noFill/>
          <a:ln>
            <a:noFill/>
          </a:ln>
        </p:spPr>
        <p:txBody>
          <a:bodyPr spcFirstLastPara="1" wrap="square" lIns="0" tIns="0" rIns="0" bIns="0" anchor="t" anchorCtr="0">
            <a:spAutoFit/>
          </a:bodyPr>
          <a:lstStyle/>
          <a:p>
            <a:pPr>
              <a:lnSpc>
                <a:spcPct val="90000"/>
              </a:lnSpc>
              <a:buSzPts val="4400"/>
            </a:pPr>
            <a:r>
              <a:rPr lang="en-US" sz="4400" b="1" dirty="0">
                <a:sym typeface="Arimo"/>
              </a:rPr>
              <a:t>Introduction</a:t>
            </a:r>
            <a:r>
              <a:rPr lang="en-US" sz="4400" dirty="0">
                <a:sym typeface="Arimo"/>
              </a:rPr>
              <a:t> </a:t>
            </a:r>
            <a:r>
              <a:rPr lang="en-US" sz="4400" b="1" dirty="0">
                <a:sym typeface="Arimo"/>
              </a:rPr>
              <a:t>to Eating Disorders (ED): Classification </a:t>
            </a:r>
            <a:endParaRPr sz="4400" b="1" dirty="0"/>
          </a:p>
        </p:txBody>
      </p:sp>
      <p:sp>
        <p:nvSpPr>
          <p:cNvPr id="2" name="CasellaDiTesto 1">
            <a:extLst>
              <a:ext uri="{FF2B5EF4-FFF2-40B4-BE49-F238E27FC236}">
                <a16:creationId xmlns:a16="http://schemas.microsoft.com/office/drawing/2014/main" id="{26B19BC6-3713-380D-1E0D-AFE4310626AF}"/>
              </a:ext>
            </a:extLst>
          </p:cNvPr>
          <p:cNvSpPr txBox="1"/>
          <p:nvPr/>
        </p:nvSpPr>
        <p:spPr>
          <a:xfrm>
            <a:off x="1265857" y="8278484"/>
            <a:ext cx="7263458" cy="1703030"/>
          </a:xfrm>
          <a:prstGeom prst="rect">
            <a:avLst/>
          </a:prstGeom>
          <a:noFill/>
        </p:spPr>
        <p:txBody>
          <a:bodyPr wrap="square" rtlCol="0">
            <a:spAutoFit/>
          </a:bodyPr>
          <a:lstStyle/>
          <a:p>
            <a:pPr algn="just">
              <a:lnSpc>
                <a:spcPct val="150000"/>
              </a:lnSpc>
            </a:pPr>
            <a:r>
              <a:rPr lang="it-IT" sz="1800" b="1" dirty="0">
                <a:latin typeface="+mn-lt"/>
              </a:rPr>
              <a:t>Dr. Fabiola </a:t>
            </a:r>
            <a:r>
              <a:rPr lang="it-IT" sz="1800" b="1" dirty="0" err="1">
                <a:latin typeface="+mn-lt"/>
              </a:rPr>
              <a:t>Panvino</a:t>
            </a:r>
            <a:endParaRPr lang="it-IT" sz="1800" b="1" dirty="0">
              <a:latin typeface="+mn-lt"/>
            </a:endParaRPr>
          </a:p>
          <a:p>
            <a:pPr algn="just">
              <a:lnSpc>
                <a:spcPct val="150000"/>
              </a:lnSpc>
            </a:pPr>
            <a:r>
              <a:rPr lang="it-IT" sz="1800" dirty="0">
                <a:latin typeface="+mn-lt"/>
              </a:rPr>
              <a:t>Sapienza University of Rome</a:t>
            </a:r>
          </a:p>
          <a:p>
            <a:pPr algn="just">
              <a:lnSpc>
                <a:spcPct val="150000"/>
              </a:lnSpc>
            </a:pPr>
            <a:r>
              <a:rPr lang="it-IT" sz="1800" dirty="0">
                <a:latin typeface="+mn-lt"/>
              </a:rPr>
              <a:t>MD </a:t>
            </a:r>
            <a:r>
              <a:rPr lang="it-IT" sz="1800" dirty="0" err="1">
                <a:latin typeface="+mn-lt"/>
              </a:rPr>
              <a:t>resident</a:t>
            </a:r>
            <a:r>
              <a:rPr lang="it-IT" sz="1800" dirty="0">
                <a:latin typeface="+mn-lt"/>
              </a:rPr>
              <a:t> in Child and </a:t>
            </a:r>
            <a:r>
              <a:rPr lang="it-IT" sz="1800" dirty="0" err="1">
                <a:latin typeface="+mn-lt"/>
              </a:rPr>
              <a:t>Adolescent</a:t>
            </a:r>
            <a:r>
              <a:rPr lang="it-IT" sz="1800" dirty="0">
                <a:latin typeface="+mn-lt"/>
              </a:rPr>
              <a:t> </a:t>
            </a:r>
            <a:r>
              <a:rPr lang="it-IT" sz="1800" dirty="0" err="1">
                <a:latin typeface="+mn-lt"/>
              </a:rPr>
              <a:t>Neuropsichiatry</a:t>
            </a:r>
            <a:endParaRPr lang="it-IT" sz="1800" dirty="0">
              <a:latin typeface="+mn-lt"/>
            </a:endParaRPr>
          </a:p>
          <a:p>
            <a:pPr algn="just">
              <a:lnSpc>
                <a:spcPct val="150000"/>
              </a:lnSpc>
            </a:pPr>
            <a:r>
              <a:rPr lang="it-IT" sz="1800" dirty="0">
                <a:latin typeface="+mn-lt"/>
              </a:rPr>
              <a:t>fabiola.panvino@uniroma1.it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grpSp>
        <p:nvGrpSpPr>
          <p:cNvPr id="264" name="Google Shape;264;p14"/>
          <p:cNvGrpSpPr/>
          <p:nvPr/>
        </p:nvGrpSpPr>
        <p:grpSpPr>
          <a:xfrm>
            <a:off x="-1143" y="9134206"/>
            <a:ext cx="18312195" cy="1166241"/>
            <a:chOff x="-1524" y="-1524"/>
            <a:chExt cx="24416259" cy="1554988"/>
          </a:xfrm>
        </p:grpSpPr>
        <p:sp>
          <p:nvSpPr>
            <p:cNvPr id="265" name="Google Shape;265;p14"/>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66" name="Google Shape;266;p14"/>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7" name="Google Shape;267;p14"/>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68" name="Google Shape;268;p14"/>
          <p:cNvGrpSpPr/>
          <p:nvPr/>
        </p:nvGrpSpPr>
        <p:grpSpPr>
          <a:xfrm rot="-420599">
            <a:off x="3682422" y="9493213"/>
            <a:ext cx="15092934" cy="1652778"/>
            <a:chOff x="-1524" y="-1524"/>
            <a:chExt cx="20123911" cy="2203704"/>
          </a:xfrm>
        </p:grpSpPr>
        <p:sp>
          <p:nvSpPr>
            <p:cNvPr id="269" name="Google Shape;269;p14"/>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70" name="Google Shape;270;p14"/>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1" name="Google Shape;271;p14"/>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72" name="Google Shape;272;p14"/>
          <p:cNvSpPr txBox="1"/>
          <p:nvPr/>
        </p:nvSpPr>
        <p:spPr>
          <a:xfrm>
            <a:off x="2693324" y="202094"/>
            <a:ext cx="14264640" cy="1163395"/>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5400" dirty="0">
                <a:solidFill>
                  <a:srgbClr val="E98E24"/>
                </a:solidFill>
                <a:sym typeface="Calibri"/>
              </a:rPr>
              <a:t>AN: How it starts in preadolescence</a:t>
            </a:r>
            <a:endParaRPr sz="5400" dirty="0">
              <a:solidFill>
                <a:srgbClr val="E98E24"/>
              </a:solidFill>
            </a:endParaRPr>
          </a:p>
        </p:txBody>
      </p:sp>
      <p:sp>
        <p:nvSpPr>
          <p:cNvPr id="273" name="Google Shape;273;p14"/>
          <p:cNvSpPr txBox="1"/>
          <p:nvPr/>
        </p:nvSpPr>
        <p:spPr>
          <a:xfrm>
            <a:off x="498764" y="2053428"/>
            <a:ext cx="17656232" cy="4524315"/>
          </a:xfrm>
          <a:prstGeom prst="rect">
            <a:avLst/>
          </a:prstGeom>
          <a:noFill/>
          <a:ln>
            <a:noFill/>
          </a:ln>
        </p:spPr>
        <p:txBody>
          <a:bodyPr spcFirstLastPara="1" wrap="square" lIns="0" tIns="0" rIns="0" bIns="0" anchor="t" anchorCtr="0">
            <a:spAutoFit/>
          </a:bodyPr>
          <a:lstStyle/>
          <a:p>
            <a:pPr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Preadolescence often deny concerns about body shape and weight, only reporting a lack of appetite or abdominal pain.</a:t>
            </a:r>
            <a:endParaRPr dirty="0">
              <a:latin typeface="Arial" panose="020B0604020202020204" pitchFamily="34" charset="0"/>
              <a:cs typeface="Arial" panose="020B0604020202020204" pitchFamily="34" charset="0"/>
            </a:endParaRPr>
          </a:p>
          <a:p>
            <a:pPr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Greater presence of neurodevelopmental disorders and/or previous psychopathology (such as avoidant/restrictive food intake disorder, known as ARFID, depression, anxiety, obsessive-compulsive disorder), while clinically, they exhibit rapid weight loss that brings them to medical attention more quickly. </a:t>
            </a:r>
            <a:endParaRPr dirty="0">
              <a:latin typeface="Arial" panose="020B0604020202020204" pitchFamily="34" charset="0"/>
              <a:cs typeface="Arial" panose="020B0604020202020204" pitchFamily="34" charset="0"/>
            </a:endParaRPr>
          </a:p>
          <a:p>
            <a:pPr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Warning signs may include slowed growth, changes in body mass index (BMI), repeated nausea, or abdominal pain. </a:t>
            </a:r>
            <a:endParaRPr dirty="0">
              <a:latin typeface="Arial" panose="020B0604020202020204" pitchFamily="34" charset="0"/>
              <a:cs typeface="Arial" panose="020B0604020202020204" pitchFamily="34" charset="0"/>
            </a:endParaRPr>
          </a:p>
          <a:p>
            <a:pPr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Family factors play a crucial role (e.g., difficult relational patterns, mutual overcontrol, critical comments).</a:t>
            </a:r>
            <a:endParaRPr dirty="0">
              <a:latin typeface="Arial" panose="020B0604020202020204" pitchFamily="34" charset="0"/>
              <a:cs typeface="Arial" panose="020B0604020202020204" pitchFamily="34" charset="0"/>
            </a:endParaRPr>
          </a:p>
          <a:p>
            <a:pPr marL="645159" marR="0" lvl="1" indent="-342900" algn="just" rtl="0">
              <a:lnSpc>
                <a:spcPct val="174958"/>
              </a:lnSpc>
              <a:spcBef>
                <a:spcPts val="0"/>
              </a:spcBef>
              <a:spcAft>
                <a:spcPts val="0"/>
              </a:spcAft>
              <a:buClr>
                <a:srgbClr val="000000"/>
              </a:buClr>
              <a:buSzPts val="2400"/>
              <a:buFont typeface="Wingdings" panose="05000000000000000000" pitchFamily="2" charset="2"/>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Peer victimization episodes are frequently reported.</a:t>
            </a:r>
            <a:endParaRPr dirty="0">
              <a:latin typeface="Arial" panose="020B0604020202020204" pitchFamily="34" charset="0"/>
              <a:cs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grpSp>
        <p:nvGrpSpPr>
          <p:cNvPr id="278" name="Google Shape;278;p15"/>
          <p:cNvGrpSpPr/>
          <p:nvPr/>
        </p:nvGrpSpPr>
        <p:grpSpPr>
          <a:xfrm>
            <a:off x="-1143" y="9134206"/>
            <a:ext cx="18312195" cy="1166241"/>
            <a:chOff x="-1524" y="-1524"/>
            <a:chExt cx="24416259" cy="1554988"/>
          </a:xfrm>
        </p:grpSpPr>
        <p:sp>
          <p:nvSpPr>
            <p:cNvPr id="279" name="Google Shape;279;p15"/>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80" name="Google Shape;280;p15"/>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1" name="Google Shape;281;p15"/>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82" name="Google Shape;282;p15"/>
          <p:cNvGrpSpPr/>
          <p:nvPr/>
        </p:nvGrpSpPr>
        <p:grpSpPr>
          <a:xfrm rot="-420599">
            <a:off x="3682422" y="9493213"/>
            <a:ext cx="15092934" cy="1652778"/>
            <a:chOff x="-1524" y="-1524"/>
            <a:chExt cx="20123911" cy="2203704"/>
          </a:xfrm>
        </p:grpSpPr>
        <p:sp>
          <p:nvSpPr>
            <p:cNvPr id="283" name="Google Shape;283;p15"/>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84" name="Google Shape;284;p15"/>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5" name="Google Shape;285;p15"/>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86" name="Google Shape;286;p15"/>
          <p:cNvSpPr txBox="1"/>
          <p:nvPr/>
        </p:nvSpPr>
        <p:spPr>
          <a:xfrm>
            <a:off x="1778924" y="2089221"/>
            <a:ext cx="14746778" cy="4707827"/>
          </a:xfrm>
          <a:prstGeom prst="rect">
            <a:avLst/>
          </a:prstGeom>
          <a:noFill/>
          <a:ln>
            <a:noFill/>
          </a:ln>
        </p:spPr>
        <p:txBody>
          <a:bodyPr spcFirstLastPara="1" wrap="square" lIns="0" tIns="0" rIns="0" bIns="0" anchor="t" anchorCtr="0">
            <a:spAutoFit/>
          </a:bodyPr>
          <a:lstStyle/>
          <a:p>
            <a:pPr marL="0" marR="0" lvl="0" indent="0" algn="ctr" rtl="0">
              <a:lnSpc>
                <a:spcPct val="200000"/>
              </a:lnSpc>
              <a:spcBef>
                <a:spcPts val="0"/>
              </a:spcBef>
              <a:spcAft>
                <a:spcPts val="0"/>
              </a:spcAft>
              <a:buNone/>
            </a:pPr>
            <a:endParaRPr sz="1800" b="0" i="0" u="none" strike="noStrike" cap="none" dirty="0">
              <a:solidFill>
                <a:schemeClr val="dk1"/>
              </a:solidFill>
              <a:latin typeface="Calibri"/>
              <a:ea typeface="Calibri"/>
              <a:cs typeface="Calibri"/>
              <a:sym typeface="Calibri"/>
            </a:endParaRPr>
          </a:p>
          <a:p>
            <a:pPr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a:rPr lang="en-US" sz="2999" b="0" i="0" u="none" strike="noStrike" cap="none" dirty="0">
                <a:solidFill>
                  <a:srgbClr val="000000"/>
                </a:solidFill>
                <a:latin typeface="Calibri"/>
                <a:ea typeface="Calibri"/>
                <a:cs typeface="Calibri"/>
                <a:sym typeface="Calibri"/>
              </a:rPr>
              <a:t>Adolescents involved in dance or competitive sports requiring weight and body shape control.</a:t>
            </a:r>
            <a:endParaRPr dirty="0"/>
          </a:p>
          <a:p>
            <a:pPr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a:rPr lang="en-US" sz="2999" b="0" i="0" u="none" strike="noStrike" cap="none" dirty="0">
                <a:solidFill>
                  <a:srgbClr val="000000"/>
                </a:solidFill>
                <a:latin typeface="Calibri"/>
                <a:ea typeface="Calibri"/>
                <a:cs typeface="Calibri"/>
                <a:sym typeface="Calibri"/>
              </a:rPr>
              <a:t>Children and adolescents with a history of childhood obesity.</a:t>
            </a:r>
            <a:endParaRPr dirty="0"/>
          </a:p>
          <a:p>
            <a:pPr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a:rPr lang="en-US" sz="2999" b="0" i="0" u="none" strike="noStrike" cap="none" dirty="0">
                <a:solidFill>
                  <a:srgbClr val="000000"/>
                </a:solidFill>
                <a:latin typeface="Calibri"/>
                <a:ea typeface="Calibri"/>
                <a:cs typeface="Calibri"/>
                <a:sym typeface="Calibri"/>
              </a:rPr>
              <a:t>Individuals with chronic illnesses that demand dietary restrictions, such as: Type 1 diabetes, Cystic fibrosis, Inflammatory bowel disease and Celiac disease.</a:t>
            </a:r>
          </a:p>
          <a:p>
            <a:pPr marL="781050" marR="0" lvl="1" indent="-457200" algn="just" rtl="0">
              <a:lnSpc>
                <a:spcPct val="150016"/>
              </a:lnSpc>
              <a:spcBef>
                <a:spcPts val="0"/>
              </a:spcBef>
              <a:spcAft>
                <a:spcPts val="0"/>
              </a:spcAft>
              <a:buClr>
                <a:srgbClr val="000000"/>
              </a:buClr>
              <a:buSzPts val="2999"/>
              <a:buFont typeface="Wingdings" panose="05000000000000000000" pitchFamily="2" charset="2"/>
              <a:buChar char="§"/>
            </a:pPr>
            <a:r>
              <a:rPr lang="en-US" sz="2999" dirty="0">
                <a:latin typeface="Calibri"/>
                <a:cs typeface="Calibri"/>
                <a:sym typeface="Calibri"/>
              </a:rPr>
              <a:t>Sexual abuse history in childhood</a:t>
            </a:r>
            <a:endParaRPr dirty="0"/>
          </a:p>
        </p:txBody>
      </p:sp>
      <p:sp>
        <p:nvSpPr>
          <p:cNvPr id="287" name="Google Shape;287;p15"/>
          <p:cNvSpPr txBox="1"/>
          <p:nvPr/>
        </p:nvSpPr>
        <p:spPr>
          <a:xfrm>
            <a:off x="3072078" y="750570"/>
            <a:ext cx="11657610" cy="1171731"/>
          </a:xfrm>
          <a:prstGeom prst="rect">
            <a:avLst/>
          </a:prstGeom>
          <a:noFill/>
          <a:ln>
            <a:noFill/>
          </a:ln>
        </p:spPr>
        <p:txBody>
          <a:bodyPr spcFirstLastPara="1" wrap="square" lIns="0" tIns="0" rIns="0" bIns="0" anchor="t" anchorCtr="0">
            <a:spAutoFit/>
          </a:bodyPr>
          <a:lstStyle/>
          <a:p>
            <a:pPr marL="0" marR="0" lvl="0" indent="0" algn="ctr" rtl="0">
              <a:lnSpc>
                <a:spcPct val="140593"/>
              </a:lnSpc>
              <a:spcBef>
                <a:spcPts val="0"/>
              </a:spcBef>
              <a:spcAft>
                <a:spcPts val="0"/>
              </a:spcAft>
              <a:buNone/>
            </a:pPr>
            <a:r>
              <a:rPr lang="en-US" sz="5400" dirty="0">
                <a:solidFill>
                  <a:srgbClr val="E98E24"/>
                </a:solidFill>
                <a:sym typeface="Calibri"/>
              </a:rPr>
              <a:t>High-Risk Populations for AN</a:t>
            </a:r>
            <a:endParaRPr sz="5400" dirty="0">
              <a:solidFill>
                <a:srgbClr val="E98E24"/>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grpSp>
        <p:nvGrpSpPr>
          <p:cNvPr id="292" name="Google Shape;292;p16"/>
          <p:cNvGrpSpPr/>
          <p:nvPr/>
        </p:nvGrpSpPr>
        <p:grpSpPr>
          <a:xfrm>
            <a:off x="-1143" y="9134206"/>
            <a:ext cx="18312195" cy="1166241"/>
            <a:chOff x="-1524" y="-1524"/>
            <a:chExt cx="24416259" cy="1554988"/>
          </a:xfrm>
        </p:grpSpPr>
        <p:sp>
          <p:nvSpPr>
            <p:cNvPr id="293" name="Google Shape;293;p16"/>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94" name="Google Shape;294;p16"/>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5" name="Google Shape;295;p16"/>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96" name="Google Shape;296;p16"/>
          <p:cNvGrpSpPr/>
          <p:nvPr/>
        </p:nvGrpSpPr>
        <p:grpSpPr>
          <a:xfrm rot="-420599">
            <a:off x="3682422" y="9493213"/>
            <a:ext cx="15092934" cy="1652778"/>
            <a:chOff x="-1524" y="-1524"/>
            <a:chExt cx="20123911" cy="2203704"/>
          </a:xfrm>
        </p:grpSpPr>
        <p:sp>
          <p:nvSpPr>
            <p:cNvPr id="297" name="Google Shape;297;p16"/>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98" name="Google Shape;298;p16"/>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9" name="Google Shape;299;p16"/>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00" name="Google Shape;300;p16"/>
          <p:cNvSpPr/>
          <p:nvPr/>
        </p:nvSpPr>
        <p:spPr>
          <a:xfrm>
            <a:off x="5762255" y="280013"/>
            <a:ext cx="5688196" cy="8537630"/>
          </a:xfrm>
          <a:custGeom>
            <a:avLst/>
            <a:gdLst/>
            <a:ahLst/>
            <a:cxnLst/>
            <a:rect l="l" t="t" r="r" b="b"/>
            <a:pathLst>
              <a:path w="5688196" h="8537630" extrusionOk="0">
                <a:moveTo>
                  <a:pt x="0" y="0"/>
                </a:moveTo>
                <a:lnTo>
                  <a:pt x="5688196" y="0"/>
                </a:lnTo>
                <a:lnTo>
                  <a:pt x="5688196" y="8537630"/>
                </a:lnTo>
                <a:lnTo>
                  <a:pt x="0" y="8537630"/>
                </a:lnTo>
                <a:lnTo>
                  <a:pt x="0" y="0"/>
                </a:lnTo>
                <a:close/>
              </a:path>
            </a:pathLst>
          </a:custGeom>
          <a:blipFill rotWithShape="1">
            <a:blip r:embed="rId5">
              <a:alphaModFix/>
            </a:blip>
            <a:stretch>
              <a:fillRect/>
            </a:stretch>
          </a:blipFill>
          <a:ln>
            <a:noFill/>
          </a:ln>
        </p:spPr>
        <p:txBody>
          <a:bodyPr/>
          <a:lstStyle/>
          <a:p>
            <a:endParaRPr lang="it-IT"/>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grpSp>
        <p:nvGrpSpPr>
          <p:cNvPr id="305" name="Google Shape;305;p17"/>
          <p:cNvGrpSpPr/>
          <p:nvPr/>
        </p:nvGrpSpPr>
        <p:grpSpPr>
          <a:xfrm>
            <a:off x="-1143" y="9134206"/>
            <a:ext cx="18312195" cy="1166241"/>
            <a:chOff x="-1524" y="-1524"/>
            <a:chExt cx="24416259" cy="1554988"/>
          </a:xfrm>
        </p:grpSpPr>
        <p:sp>
          <p:nvSpPr>
            <p:cNvPr id="306" name="Google Shape;306;p17"/>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07" name="Google Shape;307;p17"/>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8" name="Google Shape;308;p17"/>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09" name="Google Shape;309;p17"/>
          <p:cNvGrpSpPr/>
          <p:nvPr/>
        </p:nvGrpSpPr>
        <p:grpSpPr>
          <a:xfrm rot="-420599">
            <a:off x="3682422" y="9493213"/>
            <a:ext cx="15092934" cy="1652778"/>
            <a:chOff x="-1524" y="-1524"/>
            <a:chExt cx="20123911" cy="2203704"/>
          </a:xfrm>
        </p:grpSpPr>
        <p:sp>
          <p:nvSpPr>
            <p:cNvPr id="310" name="Google Shape;310;p17"/>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11" name="Google Shape;311;p17"/>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2" name="Google Shape;312;p17"/>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13" name="Google Shape;313;p17"/>
          <p:cNvSpPr txBox="1"/>
          <p:nvPr/>
        </p:nvSpPr>
        <p:spPr>
          <a:xfrm>
            <a:off x="655134" y="1402080"/>
            <a:ext cx="16977732" cy="8155053"/>
          </a:xfrm>
          <a:prstGeom prst="rect">
            <a:avLst/>
          </a:prstGeom>
          <a:noFill/>
          <a:ln>
            <a:noFill/>
          </a:ln>
        </p:spPr>
        <p:txBody>
          <a:bodyPr spcFirstLastPara="1" wrap="square" lIns="0" tIns="0" rIns="0" bIns="0" anchor="t" anchorCtr="0">
            <a:spAutoFit/>
          </a:bodyPr>
          <a:lstStyle/>
          <a:p>
            <a:pPr marL="0" marR="0" lvl="0" indent="0" algn="just" rtl="0">
              <a:lnSpc>
                <a:spcPct val="137500"/>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Diagnostic Criteria According to DSM-5-TR: </a:t>
            </a:r>
            <a:endParaRPr sz="2400" dirty="0">
              <a:latin typeface="Arial" panose="020B0604020202020204" pitchFamily="34" charset="0"/>
              <a:cs typeface="Arial" panose="020B0604020202020204" pitchFamily="34" charset="0"/>
            </a:endParaRPr>
          </a:p>
          <a:p>
            <a:pPr marL="0" marR="0" lvl="0" indent="0" algn="just" rtl="0">
              <a:lnSpc>
                <a:spcPct val="13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474981" marR="0" lvl="1" indent="-237490" algn="just" rtl="0">
              <a:lnSpc>
                <a:spcPct val="13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Recurrent episodes of binge eating</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characterized by both:</a:t>
            </a:r>
            <a:endParaRPr sz="2400" dirty="0">
              <a:latin typeface="Arial" panose="020B0604020202020204" pitchFamily="34" charset="0"/>
              <a:cs typeface="Arial" panose="020B0604020202020204" pitchFamily="34" charset="0"/>
            </a:endParaRPr>
          </a:p>
          <a:p>
            <a:pPr marL="949962" marR="0" lvl="2" indent="-316653"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Eating, in a discrete period of time, an amount of food that is definitely larger than what most individuals would eat under similar circumstances.</a:t>
            </a:r>
            <a:endParaRPr sz="2400" dirty="0">
              <a:latin typeface="Arial" panose="020B0604020202020204" pitchFamily="34" charset="0"/>
              <a:cs typeface="Arial" panose="020B0604020202020204" pitchFamily="34" charset="0"/>
            </a:endParaRPr>
          </a:p>
          <a:p>
            <a:pPr marL="949962" marR="0" lvl="2" indent="-316653"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 sense of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lack of control</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over eating during the episode.</a:t>
            </a:r>
            <a:endParaRPr sz="2400" dirty="0">
              <a:latin typeface="Arial" panose="020B0604020202020204" pitchFamily="34" charset="0"/>
              <a:cs typeface="Arial" panose="020B0604020202020204" pitchFamily="34" charset="0"/>
            </a:endParaRPr>
          </a:p>
          <a:p>
            <a:pPr marL="474981" marR="0" lvl="1" indent="-237490"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Binge eating episodes occur, on average, at least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once per week for 3 months</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t>
            </a:r>
            <a:endParaRPr sz="2400" dirty="0">
              <a:latin typeface="Arial" panose="020B0604020202020204" pitchFamily="34" charset="0"/>
              <a:cs typeface="Arial" panose="020B0604020202020204" pitchFamily="34" charset="0"/>
            </a:endParaRPr>
          </a:p>
          <a:p>
            <a:pPr marL="474981" marR="0" lvl="1" indent="-237490"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Recurrent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inappropriate compensatory behaviors</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to prevent weight gain, such as:</a:t>
            </a:r>
            <a:endParaRPr sz="2400" dirty="0">
              <a:latin typeface="Arial" panose="020B0604020202020204" pitchFamily="34" charset="0"/>
              <a:cs typeface="Arial" panose="020B0604020202020204" pitchFamily="34" charset="0"/>
            </a:endParaRPr>
          </a:p>
          <a:p>
            <a:pPr marL="949962" marR="0" lvl="2" indent="-316653"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Self-induced vomiting</a:t>
            </a:r>
            <a:endParaRPr sz="2400" dirty="0">
              <a:latin typeface="Arial" panose="020B0604020202020204" pitchFamily="34" charset="0"/>
              <a:cs typeface="Arial" panose="020B0604020202020204" pitchFamily="34" charset="0"/>
            </a:endParaRPr>
          </a:p>
          <a:p>
            <a:pPr marL="949962" marR="0" lvl="2" indent="-316653"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Misuse of laxatives, diuretics, or enemas</a:t>
            </a:r>
            <a:endParaRPr sz="2400" dirty="0">
              <a:latin typeface="Arial" panose="020B0604020202020204" pitchFamily="34" charset="0"/>
              <a:cs typeface="Arial" panose="020B0604020202020204" pitchFamily="34" charset="0"/>
            </a:endParaRPr>
          </a:p>
          <a:p>
            <a:pPr marL="949962" marR="0" lvl="2" indent="-316653"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Fasting or excessive exercise</a:t>
            </a:r>
            <a:endParaRPr sz="2400" dirty="0">
              <a:latin typeface="Arial" panose="020B0604020202020204" pitchFamily="34" charset="0"/>
              <a:cs typeface="Arial" panose="020B0604020202020204" pitchFamily="34" charset="0"/>
            </a:endParaRPr>
          </a:p>
          <a:p>
            <a:pPr marL="474981" marR="0" lvl="1" indent="-237490"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Self-evaluation is unduly influenced by body shape and weight.</a:t>
            </a:r>
            <a:endParaRPr sz="2400" dirty="0">
              <a:latin typeface="Arial" panose="020B0604020202020204" pitchFamily="34" charset="0"/>
              <a:cs typeface="Arial" panose="020B0604020202020204" pitchFamily="34" charset="0"/>
            </a:endParaRPr>
          </a:p>
          <a:p>
            <a:pPr marL="474981" marR="0" lvl="1" indent="-237490" algn="just" rtl="0">
              <a:lnSpc>
                <a:spcPct val="13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The disturbance does not occur exclusively during episodes of anorexia nervosa.</a:t>
            </a:r>
            <a:endParaRPr sz="2400" dirty="0">
              <a:latin typeface="Arial" panose="020B0604020202020204" pitchFamily="34" charset="0"/>
              <a:cs typeface="Arial" panose="020B0604020202020204" pitchFamily="34" charset="0"/>
            </a:endParaRPr>
          </a:p>
          <a:p>
            <a:pPr marL="0" marR="0" lvl="0" indent="0" algn="just" rtl="0">
              <a:lnSpc>
                <a:spcPct val="13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3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37500"/>
              </a:lnSpc>
              <a:spcBef>
                <a:spcPts val="0"/>
              </a:spcBef>
              <a:spcAft>
                <a:spcPts val="0"/>
              </a:spcAft>
              <a:buNone/>
            </a:pPr>
            <a:r>
              <a:rPr lang="en-US" sz="2400" b="0" i="0" u="none" strike="noStrike" cap="none" dirty="0">
                <a:solidFill>
                  <a:srgbClr val="000000"/>
                </a:solidFill>
                <a:latin typeface="Calibri"/>
                <a:ea typeface="Calibri"/>
                <a:cs typeface="Calibri"/>
                <a:sym typeface="Calibri"/>
              </a:rPr>
              <a:t>Individuals with bulimia nervosa are typically within the </a:t>
            </a:r>
            <a:r>
              <a:rPr lang="en-US" sz="2400" b="1" i="0" u="none" strike="noStrike" cap="none" dirty="0">
                <a:solidFill>
                  <a:srgbClr val="000000"/>
                </a:solidFill>
                <a:latin typeface="Calibri"/>
                <a:ea typeface="Calibri"/>
                <a:cs typeface="Calibri"/>
                <a:sym typeface="Calibri"/>
              </a:rPr>
              <a:t>normal weight or overweight range</a:t>
            </a:r>
            <a:r>
              <a:rPr lang="en-US" sz="2400" b="0" i="0" u="none" strike="noStrike" cap="none" dirty="0">
                <a:solidFill>
                  <a:srgbClr val="000000"/>
                </a:solidFill>
                <a:latin typeface="Calibri"/>
                <a:ea typeface="Calibri"/>
                <a:cs typeface="Calibri"/>
                <a:sym typeface="Calibri"/>
              </a:rPr>
              <a:t>.</a:t>
            </a:r>
            <a:endParaRPr dirty="0"/>
          </a:p>
        </p:txBody>
      </p:sp>
      <p:sp>
        <p:nvSpPr>
          <p:cNvPr id="314" name="Google Shape;314;p17"/>
          <p:cNvSpPr txBox="1"/>
          <p:nvPr/>
        </p:nvSpPr>
        <p:spPr>
          <a:xfrm>
            <a:off x="5442065" y="48369"/>
            <a:ext cx="7403869" cy="939040"/>
          </a:xfrm>
          <a:prstGeom prst="rect">
            <a:avLst/>
          </a:prstGeom>
          <a:noFill/>
          <a:ln>
            <a:noFill/>
          </a:ln>
        </p:spPr>
        <p:txBody>
          <a:bodyPr spcFirstLastPara="1" wrap="square" lIns="0" tIns="0" rIns="0" bIns="0" anchor="t" anchorCtr="0">
            <a:spAutoFit/>
          </a:bodyPr>
          <a:lstStyle/>
          <a:p>
            <a:pPr marL="0" marR="0" lvl="0" indent="0" algn="ctr" rtl="0">
              <a:lnSpc>
                <a:spcPct val="112500"/>
              </a:lnSpc>
              <a:spcBef>
                <a:spcPts val="0"/>
              </a:spcBef>
              <a:spcAft>
                <a:spcPts val="0"/>
              </a:spcAft>
              <a:buNone/>
            </a:pPr>
            <a:r>
              <a:rPr lang="en-US" sz="5400" dirty="0">
                <a:solidFill>
                  <a:srgbClr val="E98E24"/>
                </a:solidFill>
                <a:sym typeface="Calibri"/>
              </a:rPr>
              <a:t>Bulimia nervosa (BN)</a:t>
            </a:r>
            <a:endParaRPr lang="en-US" sz="5400" dirty="0">
              <a:solidFill>
                <a:srgbClr val="E98E24"/>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grpSp>
        <p:nvGrpSpPr>
          <p:cNvPr id="319" name="Google Shape;319;p18"/>
          <p:cNvGrpSpPr/>
          <p:nvPr/>
        </p:nvGrpSpPr>
        <p:grpSpPr>
          <a:xfrm>
            <a:off x="-1143" y="9084331"/>
            <a:ext cx="18312195" cy="1166241"/>
            <a:chOff x="-1524" y="-1524"/>
            <a:chExt cx="24416259" cy="1554988"/>
          </a:xfrm>
        </p:grpSpPr>
        <p:sp>
          <p:nvSpPr>
            <p:cNvPr id="320" name="Google Shape;320;p18"/>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sz="1600">
                <a:latin typeface="Arial" panose="020B0604020202020204" pitchFamily="34" charset="0"/>
                <a:cs typeface="Arial" panose="020B0604020202020204" pitchFamily="34" charset="0"/>
              </a:endParaRPr>
            </a:p>
          </p:txBody>
        </p:sp>
        <p:sp>
          <p:nvSpPr>
            <p:cNvPr id="321" name="Google Shape;321;p18"/>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a:latin typeface="Arial" panose="020B0604020202020204" pitchFamily="34" charset="0"/>
                <a:cs typeface="Arial" panose="020B0604020202020204" pitchFamily="34" charset="0"/>
              </a:endParaRPr>
            </a:p>
          </p:txBody>
        </p:sp>
      </p:grpSp>
      <p:sp>
        <p:nvSpPr>
          <p:cNvPr id="322" name="Google Shape;322;p18"/>
          <p:cNvSpPr/>
          <p:nvPr/>
        </p:nvSpPr>
        <p:spPr>
          <a:xfrm>
            <a:off x="1231343" y="8254988"/>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sz="1600" dirty="0">
              <a:latin typeface="Arial" panose="020B0604020202020204" pitchFamily="34" charset="0"/>
              <a:cs typeface="Arial" panose="020B0604020202020204" pitchFamily="34" charset="0"/>
            </a:endParaRPr>
          </a:p>
        </p:txBody>
      </p:sp>
      <p:grpSp>
        <p:nvGrpSpPr>
          <p:cNvPr id="323" name="Google Shape;323;p18"/>
          <p:cNvGrpSpPr/>
          <p:nvPr/>
        </p:nvGrpSpPr>
        <p:grpSpPr>
          <a:xfrm rot="-420599">
            <a:off x="3682422" y="9443338"/>
            <a:ext cx="15092934" cy="1652778"/>
            <a:chOff x="-1524" y="-1524"/>
            <a:chExt cx="20123911" cy="2203704"/>
          </a:xfrm>
        </p:grpSpPr>
        <p:sp>
          <p:nvSpPr>
            <p:cNvPr id="324" name="Google Shape;324;p18"/>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sz="1600">
                <a:latin typeface="Arial" panose="020B0604020202020204" pitchFamily="34" charset="0"/>
                <a:cs typeface="Arial" panose="020B0604020202020204" pitchFamily="34" charset="0"/>
              </a:endParaRPr>
            </a:p>
          </p:txBody>
        </p:sp>
        <p:sp>
          <p:nvSpPr>
            <p:cNvPr id="325" name="Google Shape;325;p18"/>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a:latin typeface="Arial" panose="020B0604020202020204" pitchFamily="34" charset="0"/>
                <a:cs typeface="Arial" panose="020B0604020202020204" pitchFamily="34" charset="0"/>
              </a:endParaRPr>
            </a:p>
          </p:txBody>
        </p:sp>
      </p:grpSp>
      <p:sp>
        <p:nvSpPr>
          <p:cNvPr id="326" name="Google Shape;326;p18"/>
          <p:cNvSpPr/>
          <p:nvPr/>
        </p:nvSpPr>
        <p:spPr>
          <a:xfrm>
            <a:off x="14729688" y="9364047"/>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27" name="Google Shape;327;p18"/>
          <p:cNvSpPr/>
          <p:nvPr/>
        </p:nvSpPr>
        <p:spPr>
          <a:xfrm flipH="1">
            <a:off x="2362529" y="3365072"/>
            <a:ext cx="571683" cy="1080500"/>
          </a:xfrm>
          <a:custGeom>
            <a:avLst/>
            <a:gdLst/>
            <a:ahLst/>
            <a:cxnLst/>
            <a:rect l="l" t="t" r="r" b="b"/>
            <a:pathLst>
              <a:path w="571683" h="1080500" extrusionOk="0">
                <a:moveTo>
                  <a:pt x="571683" y="0"/>
                </a:moveTo>
                <a:lnTo>
                  <a:pt x="0" y="0"/>
                </a:lnTo>
                <a:lnTo>
                  <a:pt x="0" y="1080500"/>
                </a:lnTo>
                <a:lnTo>
                  <a:pt x="571683" y="1080500"/>
                </a:lnTo>
                <a:lnTo>
                  <a:pt x="571683"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28" name="Google Shape;328;p18"/>
          <p:cNvSpPr txBox="1"/>
          <p:nvPr/>
        </p:nvSpPr>
        <p:spPr>
          <a:xfrm>
            <a:off x="11477738" y="1086428"/>
            <a:ext cx="6062271" cy="2292422"/>
          </a:xfrm>
          <a:prstGeom prst="rect">
            <a:avLst/>
          </a:prstGeom>
          <a:noFill/>
          <a:ln>
            <a:noFill/>
          </a:ln>
        </p:spPr>
        <p:txBody>
          <a:bodyPr spcFirstLastPara="1" wrap="square" lIns="0" tIns="0" rIns="0" bIns="0" anchor="t" anchorCtr="0">
            <a:spAutoFit/>
          </a:bodyPr>
          <a:lstStyle/>
          <a:p>
            <a:pPr marL="0" marR="0" lvl="0" indent="0" algn="just" rtl="0">
              <a:lnSpc>
                <a:spcPct val="132833"/>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These behaviors can become </a:t>
            </a:r>
            <a:r>
              <a:rPr lang="en-US" sz="2800" b="1" i="0" u="none" strike="noStrike" cap="none" dirty="0">
                <a:solidFill>
                  <a:srgbClr val="000000"/>
                </a:solidFill>
                <a:latin typeface="Arial" panose="020B0604020202020204" pitchFamily="34" charset="0"/>
                <a:ea typeface="Calibri"/>
                <a:cs typeface="Arial" panose="020B0604020202020204" pitchFamily="34" charset="0"/>
                <a:sym typeface="Calibri"/>
              </a:rPr>
              <a:t>compulsive and obsessive and are usually hidden (e.g. eating during the night). </a:t>
            </a:r>
            <a:endParaRPr sz="1600" dirty="0">
              <a:latin typeface="Arial" panose="020B0604020202020204" pitchFamily="34" charset="0"/>
              <a:cs typeface="Arial" panose="020B0604020202020204" pitchFamily="34" charset="0"/>
            </a:endParaRPr>
          </a:p>
        </p:txBody>
      </p:sp>
      <p:sp>
        <p:nvSpPr>
          <p:cNvPr id="329" name="Google Shape;329;p18"/>
          <p:cNvSpPr txBox="1"/>
          <p:nvPr/>
        </p:nvSpPr>
        <p:spPr>
          <a:xfrm>
            <a:off x="1028700" y="2319944"/>
            <a:ext cx="2397512" cy="646331"/>
          </a:xfrm>
          <a:prstGeom prst="rect">
            <a:avLst/>
          </a:prstGeom>
          <a:noFill/>
          <a:ln>
            <a:noFill/>
          </a:ln>
        </p:spPr>
        <p:txBody>
          <a:bodyPr spcFirstLastPara="1" wrap="square" lIns="0" tIns="0" rIns="0" bIns="0" anchor="t" anchorCtr="0">
            <a:spAutoFit/>
          </a:bodyPr>
          <a:lstStyle/>
          <a:p>
            <a:pPr marL="0" marR="0" lvl="0" indent="0" algn="just" rtl="0">
              <a:lnSpc>
                <a:spcPct val="150018"/>
              </a:lnSpc>
              <a:spcBef>
                <a:spcPts val="0"/>
              </a:spcBef>
              <a:spcAft>
                <a:spcPts val="0"/>
              </a:spcAft>
              <a:buNone/>
            </a:pPr>
            <a:r>
              <a:rPr lang="en-US" sz="2800" b="0" i="0" u="none" strike="noStrike" cap="none">
                <a:solidFill>
                  <a:srgbClr val="000000"/>
                </a:solidFill>
                <a:latin typeface="Arial" panose="020B0604020202020204" pitchFamily="34" charset="0"/>
                <a:ea typeface="Calibri"/>
                <a:cs typeface="Arial" panose="020B0604020202020204" pitchFamily="34" charset="0"/>
                <a:sym typeface="Calibri"/>
              </a:rPr>
              <a:t>Binge Eating </a:t>
            </a:r>
            <a:endParaRPr sz="1600">
              <a:latin typeface="Arial" panose="020B0604020202020204" pitchFamily="34" charset="0"/>
              <a:cs typeface="Arial" panose="020B0604020202020204" pitchFamily="34" charset="0"/>
            </a:endParaRPr>
          </a:p>
        </p:txBody>
      </p:sp>
      <p:sp>
        <p:nvSpPr>
          <p:cNvPr id="330" name="Google Shape;330;p18"/>
          <p:cNvSpPr txBox="1"/>
          <p:nvPr/>
        </p:nvSpPr>
        <p:spPr>
          <a:xfrm>
            <a:off x="9139238" y="4186528"/>
            <a:ext cx="9525" cy="2129814"/>
          </a:xfrm>
          <a:prstGeom prst="rect">
            <a:avLst/>
          </a:prstGeom>
          <a:noFill/>
          <a:ln>
            <a:noFill/>
          </a:ln>
        </p:spPr>
        <p:txBody>
          <a:bodyPr spcFirstLastPara="1" wrap="square" lIns="0" tIns="0" rIns="0" bIns="0" anchor="t" anchorCtr="0">
            <a:spAutoFit/>
          </a:bodyPr>
          <a:lstStyle/>
          <a:p>
            <a:pPr marL="0" marR="0" lvl="0" indent="0" algn="ctr" rtl="0">
              <a:lnSpc>
                <a:spcPct val="692222"/>
              </a:lnSpc>
              <a:spcBef>
                <a:spcPts val="0"/>
              </a:spcBef>
              <a:spcAft>
                <a:spcPts val="0"/>
              </a:spcAft>
              <a:buNone/>
            </a:pPr>
            <a:endParaRPr sz="2000" b="0" i="0" u="none" strike="noStrike" cap="none">
              <a:solidFill>
                <a:schemeClr val="dk1"/>
              </a:solidFill>
              <a:latin typeface="Arial" panose="020B0604020202020204" pitchFamily="34" charset="0"/>
              <a:ea typeface="Calibri"/>
              <a:cs typeface="Arial" panose="020B0604020202020204" pitchFamily="34" charset="0"/>
              <a:sym typeface="Calibri"/>
            </a:endParaRPr>
          </a:p>
        </p:txBody>
      </p:sp>
      <p:sp>
        <p:nvSpPr>
          <p:cNvPr id="331" name="Google Shape;331;p18"/>
          <p:cNvSpPr txBox="1"/>
          <p:nvPr/>
        </p:nvSpPr>
        <p:spPr>
          <a:xfrm>
            <a:off x="3087726" y="4897374"/>
            <a:ext cx="4002658" cy="1206484"/>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Compensatory </a:t>
            </a:r>
            <a:r>
              <a:rPr lang="en-US" sz="2800" b="0" i="0" u="none" strike="noStrike" cap="none" dirty="0" err="1">
                <a:solidFill>
                  <a:srgbClr val="000000"/>
                </a:solidFill>
                <a:latin typeface="Arial" panose="020B0604020202020204" pitchFamily="34" charset="0"/>
                <a:ea typeface="Calibri"/>
                <a:cs typeface="Arial" panose="020B0604020202020204" pitchFamily="34" charset="0"/>
                <a:sym typeface="Calibri"/>
              </a:rPr>
              <a:t>behaviours</a:t>
            </a:r>
            <a:endParaRPr sz="2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
        <p:nvSpPr>
          <p:cNvPr id="332" name="Google Shape;332;p18"/>
          <p:cNvSpPr/>
          <p:nvPr/>
        </p:nvSpPr>
        <p:spPr>
          <a:xfrm rot="-8471452" flipH="1">
            <a:off x="6699202" y="3695241"/>
            <a:ext cx="496625" cy="938639"/>
          </a:xfrm>
          <a:custGeom>
            <a:avLst/>
            <a:gdLst/>
            <a:ahLst/>
            <a:cxnLst/>
            <a:rect l="l" t="t" r="r" b="b"/>
            <a:pathLst>
              <a:path w="496625" h="938639" extrusionOk="0">
                <a:moveTo>
                  <a:pt x="496625" y="0"/>
                </a:moveTo>
                <a:lnTo>
                  <a:pt x="0" y="0"/>
                </a:lnTo>
                <a:lnTo>
                  <a:pt x="0" y="938639"/>
                </a:lnTo>
                <a:lnTo>
                  <a:pt x="496625" y="938639"/>
                </a:lnTo>
                <a:lnTo>
                  <a:pt x="496625"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33" name="Google Shape;333;p18"/>
          <p:cNvSpPr txBox="1"/>
          <p:nvPr/>
        </p:nvSpPr>
        <p:spPr>
          <a:xfrm>
            <a:off x="5304975" y="2307798"/>
            <a:ext cx="5696907" cy="1206484"/>
          </a:xfrm>
          <a:prstGeom prst="rect">
            <a:avLst/>
          </a:prstGeom>
          <a:noFill/>
          <a:ln>
            <a:noFill/>
          </a:ln>
        </p:spPr>
        <p:txBody>
          <a:bodyPr spcFirstLastPara="1" wrap="square" lIns="0" tIns="0" rIns="0" bIns="0" anchor="t" anchorCtr="0">
            <a:spAutoFit/>
          </a:bodyPr>
          <a:lstStyle/>
          <a:p>
            <a:pPr marL="0" marR="0" lvl="0" indent="0" algn="just" rtl="0">
              <a:lnSpc>
                <a:spcPct val="140000"/>
              </a:lnSpc>
              <a:spcBef>
                <a:spcPts val="0"/>
              </a:spcBef>
              <a:spcAft>
                <a:spcPts val="0"/>
              </a:spcAft>
              <a:buNone/>
            </a:pPr>
            <a:r>
              <a:rPr lang="en-US" sz="2800" b="0" i="0" u="none" strike="noStrike" cap="none">
                <a:solidFill>
                  <a:srgbClr val="000000"/>
                </a:solidFill>
                <a:latin typeface="Arial" panose="020B0604020202020204" pitchFamily="34" charset="0"/>
                <a:ea typeface="Calibri"/>
                <a:cs typeface="Arial" panose="020B0604020202020204" pitchFamily="34" charset="0"/>
                <a:sym typeface="Calibri"/>
              </a:rPr>
              <a:t>shame, guilt and disgust, preoccupation with body size. </a:t>
            </a:r>
            <a:endParaRPr sz="1600">
              <a:latin typeface="Arial" panose="020B0604020202020204" pitchFamily="34" charset="0"/>
              <a:cs typeface="Arial" panose="020B0604020202020204" pitchFamily="34" charset="0"/>
            </a:endParaRPr>
          </a:p>
        </p:txBody>
      </p:sp>
      <p:sp>
        <p:nvSpPr>
          <p:cNvPr id="334" name="Google Shape;334;p18"/>
          <p:cNvSpPr txBox="1"/>
          <p:nvPr/>
        </p:nvSpPr>
        <p:spPr>
          <a:xfrm>
            <a:off x="2362529" y="326962"/>
            <a:ext cx="4898062" cy="603242"/>
          </a:xfrm>
          <a:prstGeom prst="rect">
            <a:avLst/>
          </a:prstGeom>
          <a:noFill/>
          <a:ln>
            <a:noFill/>
          </a:ln>
        </p:spPr>
        <p:txBody>
          <a:bodyPr spcFirstLastPara="1" wrap="square" lIns="0" tIns="0" rIns="0" bIns="0" anchor="t" anchorCtr="0">
            <a:spAutoFit/>
          </a:bodyPr>
          <a:lstStyle/>
          <a:p>
            <a:pPr marL="0" marR="0" lvl="0" indent="0" algn="just" rtl="0">
              <a:lnSpc>
                <a:spcPct val="140000"/>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Control lose/impulsiveness</a:t>
            </a:r>
            <a:endParaRPr sz="1600" dirty="0">
              <a:latin typeface="Arial" panose="020B0604020202020204" pitchFamily="34" charset="0"/>
              <a:cs typeface="Arial" panose="020B0604020202020204" pitchFamily="34" charset="0"/>
            </a:endParaRPr>
          </a:p>
        </p:txBody>
      </p:sp>
      <p:sp>
        <p:nvSpPr>
          <p:cNvPr id="335" name="Google Shape;335;p18"/>
          <p:cNvSpPr/>
          <p:nvPr/>
        </p:nvSpPr>
        <p:spPr>
          <a:xfrm rot="10344987" flipH="1">
            <a:off x="6562417" y="1108346"/>
            <a:ext cx="393844" cy="744379"/>
          </a:xfrm>
          <a:custGeom>
            <a:avLst/>
            <a:gdLst/>
            <a:ahLst/>
            <a:cxnLst/>
            <a:rect l="l" t="t" r="r" b="b"/>
            <a:pathLst>
              <a:path w="393844" h="744379" extrusionOk="0">
                <a:moveTo>
                  <a:pt x="393844" y="0"/>
                </a:moveTo>
                <a:lnTo>
                  <a:pt x="0" y="0"/>
                </a:lnTo>
                <a:lnTo>
                  <a:pt x="0" y="744379"/>
                </a:lnTo>
                <a:lnTo>
                  <a:pt x="393844" y="744379"/>
                </a:lnTo>
                <a:lnTo>
                  <a:pt x="393844"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36" name="Google Shape;336;p18"/>
          <p:cNvSpPr/>
          <p:nvPr/>
        </p:nvSpPr>
        <p:spPr>
          <a:xfrm rot="3540054" flipH="1">
            <a:off x="2417000" y="1071453"/>
            <a:ext cx="476409" cy="900430"/>
          </a:xfrm>
          <a:custGeom>
            <a:avLst/>
            <a:gdLst/>
            <a:ahLst/>
            <a:cxnLst/>
            <a:rect l="l" t="t" r="r" b="b"/>
            <a:pathLst>
              <a:path w="476409" h="900430" extrusionOk="0">
                <a:moveTo>
                  <a:pt x="476409" y="0"/>
                </a:moveTo>
                <a:lnTo>
                  <a:pt x="0" y="0"/>
                </a:lnTo>
                <a:lnTo>
                  <a:pt x="0" y="900430"/>
                </a:lnTo>
                <a:lnTo>
                  <a:pt x="476409" y="900430"/>
                </a:lnTo>
                <a:lnTo>
                  <a:pt x="476409" y="0"/>
                </a:lnTo>
                <a:close/>
              </a:path>
            </a:pathLst>
          </a:custGeom>
          <a:blipFill rotWithShape="1">
            <a:blip r:embed="rId5">
              <a:alphaModFix/>
            </a:blip>
            <a:stretch>
              <a:fillRect/>
            </a:stretch>
          </a:blipFill>
          <a:ln>
            <a:noFill/>
          </a:ln>
        </p:spPr>
        <p:txBody>
          <a:bodyPr/>
          <a:lstStyle/>
          <a:p>
            <a:endParaRPr lang="it-IT" sz="1600">
              <a:latin typeface="Arial" panose="020B0604020202020204" pitchFamily="34" charset="0"/>
              <a:cs typeface="Arial" panose="020B0604020202020204" pitchFamily="34" charset="0"/>
            </a:endParaRPr>
          </a:p>
        </p:txBody>
      </p:sp>
      <p:sp>
        <p:nvSpPr>
          <p:cNvPr id="337" name="Google Shape;337;p18"/>
          <p:cNvSpPr txBox="1"/>
          <p:nvPr/>
        </p:nvSpPr>
        <p:spPr>
          <a:xfrm>
            <a:off x="458759" y="6116865"/>
            <a:ext cx="16470311" cy="2184637"/>
          </a:xfrm>
          <a:prstGeom prst="rect">
            <a:avLst/>
          </a:prstGeom>
          <a:noFill/>
          <a:ln>
            <a:noFill/>
          </a:ln>
        </p:spPr>
        <p:txBody>
          <a:bodyPr spcFirstLastPara="1" wrap="square" lIns="0" tIns="0" rIns="0" bIns="0" anchor="t" anchorCtr="0">
            <a:spAutoFit/>
          </a:bodyPr>
          <a:lstStyle/>
          <a:p>
            <a:pPr marL="0" marR="0" lvl="0" indent="0" algn="just" rtl="0">
              <a:lnSpc>
                <a:spcPct val="168708"/>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As with individuals with AN, those with BN fear weight gain and are strongly motivated to lose weight.</a:t>
            </a:r>
            <a:endParaRPr sz="1600" dirty="0">
              <a:latin typeface="Arial" panose="020B0604020202020204" pitchFamily="34" charset="0"/>
              <a:cs typeface="Arial" panose="020B0604020202020204" pitchFamily="34" charset="0"/>
            </a:endParaRPr>
          </a:p>
          <a:p>
            <a:pPr marL="0" marR="0" lvl="0" indent="0" algn="just" rtl="0">
              <a:lnSpc>
                <a:spcPct val="168708"/>
              </a:lnSpc>
              <a:spcBef>
                <a:spcPts val="0"/>
              </a:spcBef>
              <a:spcAft>
                <a:spcPts val="0"/>
              </a:spcAft>
              <a:buNone/>
            </a:pPr>
            <a:endParaRPr sz="2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68708"/>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Individuals with BN are typically within the </a:t>
            </a:r>
            <a:r>
              <a:rPr lang="en-US" sz="2800" b="1" i="0" u="none" strike="noStrike" cap="none" dirty="0">
                <a:solidFill>
                  <a:srgbClr val="000000"/>
                </a:solidFill>
                <a:latin typeface="Arial" panose="020B0604020202020204" pitchFamily="34" charset="0"/>
                <a:ea typeface="Calibri"/>
                <a:cs typeface="Arial" panose="020B0604020202020204" pitchFamily="34" charset="0"/>
                <a:sym typeface="Calibri"/>
              </a:rPr>
              <a:t>normal weight or overweight range.</a:t>
            </a:r>
            <a:endParaRPr sz="1600" dirty="0">
              <a:latin typeface="Arial" panose="020B0604020202020204" pitchFamily="34" charset="0"/>
              <a:cs typeface="Arial" panose="020B0604020202020204" pitchFamily="34" charset="0"/>
            </a:endParaRPr>
          </a:p>
        </p:txBody>
      </p:sp>
      <p:sp>
        <p:nvSpPr>
          <p:cNvPr id="338" name="Google Shape;338;p18"/>
          <p:cNvSpPr txBox="1"/>
          <p:nvPr/>
        </p:nvSpPr>
        <p:spPr>
          <a:xfrm>
            <a:off x="11477737" y="4099019"/>
            <a:ext cx="6062271" cy="1982081"/>
          </a:xfrm>
          <a:prstGeom prst="rect">
            <a:avLst/>
          </a:prstGeom>
          <a:noFill/>
          <a:ln>
            <a:noFill/>
          </a:ln>
        </p:spPr>
        <p:txBody>
          <a:bodyPr spcFirstLastPara="1" wrap="square" lIns="0" tIns="0" rIns="0" bIns="0" anchor="t" anchorCtr="0">
            <a:spAutoFit/>
          </a:bodyPr>
          <a:lstStyle/>
          <a:p>
            <a:pPr marL="0" marR="0" lvl="0" indent="0" algn="just" rtl="0">
              <a:lnSpc>
                <a:spcPct val="114791"/>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The disorder may go unnoticed and untreated for a long time.</a:t>
            </a:r>
            <a:endParaRPr sz="1600" dirty="0">
              <a:latin typeface="Arial" panose="020B0604020202020204" pitchFamily="34" charset="0"/>
              <a:cs typeface="Arial" panose="020B0604020202020204" pitchFamily="34" charset="0"/>
            </a:endParaRPr>
          </a:p>
          <a:p>
            <a:pPr marL="0" marR="0" lvl="0" indent="0" algn="just" rtl="0">
              <a:lnSpc>
                <a:spcPct val="114791"/>
              </a:lnSpc>
              <a:spcBef>
                <a:spcPts val="0"/>
              </a:spcBef>
              <a:spcAft>
                <a:spcPts val="0"/>
              </a:spcAft>
              <a:buNone/>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Parents may notice food missing from the pantry.</a:t>
            </a:r>
            <a:endParaRPr sz="1600" dirty="0">
              <a:latin typeface="Arial" panose="020B0604020202020204" pitchFamily="34" charset="0"/>
              <a:cs typeface="Arial" panose="020B0604020202020204" pitchFamily="34" charset="0"/>
            </a:endParaRPr>
          </a:p>
        </p:txBody>
      </p:sp>
      <p:sp>
        <p:nvSpPr>
          <p:cNvPr id="2" name="Google Shape;287;p15">
            <a:extLst>
              <a:ext uri="{FF2B5EF4-FFF2-40B4-BE49-F238E27FC236}">
                <a16:creationId xmlns:a16="http://schemas.microsoft.com/office/drawing/2014/main" id="{C99C3F5D-AF81-299F-2B0B-7A1C7298280A}"/>
              </a:ext>
            </a:extLst>
          </p:cNvPr>
          <p:cNvSpPr txBox="1"/>
          <p:nvPr/>
        </p:nvSpPr>
        <p:spPr>
          <a:xfrm>
            <a:off x="6019977" y="-138595"/>
            <a:ext cx="11657610" cy="1171731"/>
          </a:xfrm>
          <a:prstGeom prst="rect">
            <a:avLst/>
          </a:prstGeom>
          <a:noFill/>
          <a:ln>
            <a:noFill/>
          </a:ln>
        </p:spPr>
        <p:txBody>
          <a:bodyPr spcFirstLastPara="1" wrap="square" lIns="0" tIns="0" rIns="0" bIns="0" anchor="t" anchorCtr="0">
            <a:spAutoFit/>
          </a:bodyPr>
          <a:lstStyle/>
          <a:p>
            <a:pPr marL="0" marR="0" lvl="0" indent="0" algn="ctr" rtl="0">
              <a:lnSpc>
                <a:spcPct val="140593"/>
              </a:lnSpc>
              <a:spcBef>
                <a:spcPts val="0"/>
              </a:spcBef>
              <a:spcAft>
                <a:spcPts val="0"/>
              </a:spcAft>
              <a:buNone/>
            </a:pPr>
            <a:r>
              <a:rPr lang="en-US" sz="5400" dirty="0">
                <a:solidFill>
                  <a:srgbClr val="E98E24"/>
                </a:solidFill>
                <a:sym typeface="Calibri"/>
              </a:rPr>
              <a:t>BN characteristics</a:t>
            </a:r>
            <a:endParaRPr sz="5400" dirty="0">
              <a:solidFill>
                <a:srgbClr val="E98E24"/>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grpSp>
        <p:nvGrpSpPr>
          <p:cNvPr id="343" name="Google Shape;343;p19"/>
          <p:cNvGrpSpPr/>
          <p:nvPr/>
        </p:nvGrpSpPr>
        <p:grpSpPr>
          <a:xfrm>
            <a:off x="-1143" y="9134206"/>
            <a:ext cx="18312195" cy="1166241"/>
            <a:chOff x="-1524" y="-1524"/>
            <a:chExt cx="24416259" cy="1554988"/>
          </a:xfrm>
        </p:grpSpPr>
        <p:sp>
          <p:nvSpPr>
            <p:cNvPr id="344" name="Google Shape;344;p19"/>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45" name="Google Shape;345;p19"/>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6" name="Google Shape;346;p19"/>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47" name="Google Shape;347;p19"/>
          <p:cNvGrpSpPr/>
          <p:nvPr/>
        </p:nvGrpSpPr>
        <p:grpSpPr>
          <a:xfrm rot="-420599">
            <a:off x="3682422" y="9493213"/>
            <a:ext cx="15092934" cy="1652778"/>
            <a:chOff x="-1524" y="-1524"/>
            <a:chExt cx="20123911" cy="2203704"/>
          </a:xfrm>
        </p:grpSpPr>
        <p:sp>
          <p:nvSpPr>
            <p:cNvPr id="348" name="Google Shape;348;p19"/>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49" name="Google Shape;349;p19"/>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0" name="Google Shape;350;p19"/>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51" name="Google Shape;351;p19"/>
          <p:cNvSpPr txBox="1"/>
          <p:nvPr/>
        </p:nvSpPr>
        <p:spPr>
          <a:xfrm>
            <a:off x="2588842" y="726296"/>
            <a:ext cx="15466402" cy="8686352"/>
          </a:xfrm>
          <a:prstGeom prst="rect">
            <a:avLst/>
          </a:prstGeom>
          <a:noFill/>
          <a:ln>
            <a:noFill/>
          </a:ln>
        </p:spPr>
        <p:txBody>
          <a:bodyPr spcFirstLastPara="1" wrap="square" lIns="0" tIns="0" rIns="0" bIns="0" anchor="t" anchorCtr="0">
            <a:spAutoFit/>
          </a:bodyPr>
          <a:lstStyle/>
          <a:p>
            <a:pPr marL="0" marR="0" lvl="0" indent="0" algn="just" rtl="0">
              <a:lnSpc>
                <a:spcPct val="148750"/>
              </a:lnSpc>
              <a:spcBef>
                <a:spcPts val="0"/>
              </a:spcBef>
              <a:spcAft>
                <a:spcPts val="0"/>
              </a:spcAft>
              <a:buNone/>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Psychiatric Comorbidities</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Depression, anxiety, hopelessness, and shame</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Increased risk of non-suicidal self-injury, suicidal ideation, and death by suicide</a:t>
            </a:r>
            <a:endParaRPr sz="2400" dirty="0">
              <a:latin typeface="Arial" panose="020B0604020202020204" pitchFamily="34" charset="0"/>
              <a:cs typeface="Arial" panose="020B0604020202020204" pitchFamily="34" charset="0"/>
            </a:endParaRPr>
          </a:p>
          <a:p>
            <a:pPr marL="0" marR="0" lvl="0" indent="0" algn="just" rtl="0">
              <a:lnSpc>
                <a:spcPct val="148750"/>
              </a:lnSpc>
              <a:spcBef>
                <a:spcPts val="0"/>
              </a:spcBef>
              <a:spcAft>
                <a:spcPts val="0"/>
              </a:spcAft>
              <a:buNone/>
            </a:pP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Suicide risk is 8 times higher than in the general population</a:t>
            </a:r>
            <a:endParaRPr sz="2400" dirty="0">
              <a:latin typeface="Arial" panose="020B0604020202020204" pitchFamily="34" charset="0"/>
              <a:cs typeface="Arial" panose="020B0604020202020204" pitchFamily="34" charset="0"/>
            </a:endParaRPr>
          </a:p>
          <a:p>
            <a:pPr marL="0" marR="0" lvl="0" indent="0" algn="just" rtl="0">
              <a:lnSpc>
                <a:spcPct val="148750"/>
              </a:lnSpc>
              <a:spcBef>
                <a:spcPts val="0"/>
              </a:spcBef>
              <a:spcAft>
                <a:spcPts val="0"/>
              </a:spcAft>
              <a:buNone/>
            </a:pPr>
            <a:endParaRPr sz="2400" b="0" i="1"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48750"/>
              </a:lnSpc>
              <a:spcBef>
                <a:spcPts val="0"/>
              </a:spcBef>
              <a:spcAft>
                <a:spcPts val="0"/>
              </a:spcAft>
              <a:buNone/>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Complications Purging-related:</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Dental erosion, salivary gland hypertrophy</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Callosities or abrasions on the hands (e.g., Russell's sign), nail damage</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Mouth sores</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Electrolyte imbalances → ↑ risk of cardiovascular disease </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Pharyngeal trauma</a:t>
            </a:r>
            <a:endParaRPr sz="2400" dirty="0">
              <a:latin typeface="Arial" panose="020B0604020202020204" pitchFamily="34" charset="0"/>
              <a:cs typeface="Arial" panose="020B0604020202020204" pitchFamily="34" charset="0"/>
            </a:endParaRPr>
          </a:p>
          <a:p>
            <a:pPr marL="0" marR="0" lvl="0" indent="0" algn="just" rtl="0">
              <a:lnSpc>
                <a:spcPct val="14875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48750"/>
              </a:lnSpc>
              <a:spcBef>
                <a:spcPts val="0"/>
              </a:spcBef>
              <a:spcAft>
                <a:spcPts val="0"/>
              </a:spcAft>
              <a:buNone/>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Hormonal and gastrointestinal issues:</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Irregular menses, endocrine disruption</a:t>
            </a:r>
            <a:endParaRPr sz="2400" dirty="0">
              <a:latin typeface="Arial" panose="020B0604020202020204" pitchFamily="34" charset="0"/>
              <a:cs typeface="Arial" panose="020B0604020202020204" pitchFamily="34" charset="0"/>
            </a:endParaRPr>
          </a:p>
          <a:p>
            <a:pPr marL="513983" marR="0" lvl="1" indent="-256991" algn="just" rtl="0">
              <a:lnSpc>
                <a:spcPct val="14875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Bloating, dysphagia or acid reflux</a:t>
            </a:r>
            <a:endParaRPr sz="2400" dirty="0">
              <a:latin typeface="Arial" panose="020B0604020202020204" pitchFamily="34" charset="0"/>
              <a:cs typeface="Arial" panose="020B0604020202020204" pitchFamily="34" charset="0"/>
            </a:endParaRPr>
          </a:p>
          <a:p>
            <a:pPr marL="0" marR="0" lvl="0" indent="0" algn="just" rtl="0">
              <a:lnSpc>
                <a:spcPct val="117857"/>
              </a:lnSpc>
              <a:spcBef>
                <a:spcPts val="0"/>
              </a:spcBef>
              <a:spcAft>
                <a:spcPts val="0"/>
              </a:spcAft>
              <a:buNone/>
            </a:pPr>
            <a:endParaRPr sz="2380" b="0" i="0" u="none" strike="noStrike" cap="none" dirty="0">
              <a:solidFill>
                <a:srgbClr val="000000"/>
              </a:solidFill>
              <a:latin typeface="Arial"/>
              <a:ea typeface="Arial"/>
              <a:cs typeface="Arial"/>
              <a:sym typeface="Arial"/>
            </a:endParaRPr>
          </a:p>
        </p:txBody>
      </p:sp>
      <p:sp>
        <p:nvSpPr>
          <p:cNvPr id="352" name="Google Shape;352;p19"/>
          <p:cNvSpPr txBox="1"/>
          <p:nvPr/>
        </p:nvSpPr>
        <p:spPr>
          <a:xfrm>
            <a:off x="6309249" y="145980"/>
            <a:ext cx="7257122" cy="1171731"/>
          </a:xfrm>
          <a:prstGeom prst="rect">
            <a:avLst/>
          </a:prstGeom>
          <a:noFill/>
          <a:ln>
            <a:noFill/>
          </a:ln>
        </p:spPr>
        <p:txBody>
          <a:bodyPr spcFirstLastPara="1" wrap="square" lIns="0" tIns="0" rIns="0" bIns="0" anchor="t" anchorCtr="0">
            <a:spAutoFit/>
          </a:bodyPr>
          <a:lstStyle/>
          <a:p>
            <a:pPr algn="ctr">
              <a:lnSpc>
                <a:spcPct val="140593"/>
              </a:lnSpc>
            </a:pPr>
            <a:r>
              <a:rPr lang="en-US" sz="5400" dirty="0">
                <a:solidFill>
                  <a:srgbClr val="E98E24"/>
                </a:solidFill>
                <a:sym typeface="Calibri"/>
              </a:rPr>
              <a:t>BN comorbidities</a:t>
            </a:r>
            <a:endParaRPr sz="5400" dirty="0">
              <a:solidFill>
                <a:srgbClr val="E98E24"/>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grpSp>
        <p:nvGrpSpPr>
          <p:cNvPr id="357" name="Google Shape;357;p20"/>
          <p:cNvGrpSpPr/>
          <p:nvPr/>
        </p:nvGrpSpPr>
        <p:grpSpPr>
          <a:xfrm>
            <a:off x="-1143" y="9134206"/>
            <a:ext cx="18312195" cy="1166241"/>
            <a:chOff x="-1524" y="-1524"/>
            <a:chExt cx="24416259" cy="1554988"/>
          </a:xfrm>
        </p:grpSpPr>
        <p:sp>
          <p:nvSpPr>
            <p:cNvPr id="358" name="Google Shape;358;p20"/>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59" name="Google Shape;359;p20"/>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0" name="Google Shape;360;p20"/>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61" name="Google Shape;361;p20"/>
          <p:cNvGrpSpPr/>
          <p:nvPr/>
        </p:nvGrpSpPr>
        <p:grpSpPr>
          <a:xfrm rot="-420599">
            <a:off x="3682422" y="9493213"/>
            <a:ext cx="15092934" cy="1652778"/>
            <a:chOff x="-1524" y="-1524"/>
            <a:chExt cx="20123911" cy="2203704"/>
          </a:xfrm>
        </p:grpSpPr>
        <p:sp>
          <p:nvSpPr>
            <p:cNvPr id="362" name="Google Shape;362;p20"/>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63" name="Google Shape;363;p20"/>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4" name="Google Shape;364;p20"/>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pic>
        <p:nvPicPr>
          <p:cNvPr id="4" name="Immagine 3" descr="Immagine che contiene testo, muscolo, sport, uomo">
            <a:extLst>
              <a:ext uri="{FF2B5EF4-FFF2-40B4-BE49-F238E27FC236}">
                <a16:creationId xmlns:a16="http://schemas.microsoft.com/office/drawing/2014/main" id="{B0709534-11C3-8B7D-31E2-1F781EFE87B5}"/>
              </a:ext>
            </a:extLst>
          </p:cNvPr>
          <p:cNvPicPr>
            <a:picLocks noChangeAspect="1"/>
          </p:cNvPicPr>
          <p:nvPr/>
        </p:nvPicPr>
        <p:blipFill>
          <a:blip r:embed="rId5"/>
          <a:stretch>
            <a:fillRect/>
          </a:stretch>
        </p:blipFill>
        <p:spPr>
          <a:xfrm>
            <a:off x="5802284" y="130926"/>
            <a:ext cx="5769032" cy="8653548"/>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grpSp>
        <p:nvGrpSpPr>
          <p:cNvPr id="370" name="Google Shape;370;p21"/>
          <p:cNvGrpSpPr/>
          <p:nvPr/>
        </p:nvGrpSpPr>
        <p:grpSpPr>
          <a:xfrm>
            <a:off x="-1143" y="9134206"/>
            <a:ext cx="18312195" cy="1166241"/>
            <a:chOff x="-1524" y="-1524"/>
            <a:chExt cx="24416259" cy="1554988"/>
          </a:xfrm>
        </p:grpSpPr>
        <p:sp>
          <p:nvSpPr>
            <p:cNvPr id="371" name="Google Shape;371;p21"/>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72" name="Google Shape;372;p21"/>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3" name="Google Shape;373;p21"/>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74" name="Google Shape;374;p21"/>
          <p:cNvGrpSpPr/>
          <p:nvPr/>
        </p:nvGrpSpPr>
        <p:grpSpPr>
          <a:xfrm rot="-420599">
            <a:off x="3682422" y="9493213"/>
            <a:ext cx="15092934" cy="1652778"/>
            <a:chOff x="-1524" y="-1524"/>
            <a:chExt cx="20123911" cy="2203704"/>
          </a:xfrm>
        </p:grpSpPr>
        <p:sp>
          <p:nvSpPr>
            <p:cNvPr id="375" name="Google Shape;375;p21"/>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76" name="Google Shape;376;p21"/>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7" name="Google Shape;377;p21"/>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79" name="Google Shape;379;p21"/>
          <p:cNvSpPr txBox="1"/>
          <p:nvPr/>
        </p:nvSpPr>
        <p:spPr>
          <a:xfrm>
            <a:off x="827548" y="1443990"/>
            <a:ext cx="16431752" cy="7109639"/>
          </a:xfrm>
          <a:prstGeom prst="rect">
            <a:avLst/>
          </a:prstGeom>
          <a:noFill/>
          <a:ln>
            <a:noFill/>
          </a:ln>
        </p:spPr>
        <p:txBody>
          <a:bodyPr spcFirstLastPara="1" wrap="square" lIns="0" tIns="0" rIns="0" bIns="0" anchor="t" anchorCtr="0">
            <a:spAutoFit/>
          </a:bodyPr>
          <a:lstStyle/>
          <a:p>
            <a:pPr marL="457200" marR="0" lvl="0" indent="-457200" algn="just" rtl="0">
              <a:lnSpc>
                <a:spcPct val="150000"/>
              </a:lnSpc>
              <a:spcBef>
                <a:spcPts val="0"/>
              </a:spcBef>
              <a:spcAft>
                <a:spcPts val="0"/>
              </a:spcAft>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Bigorexia or </a:t>
            </a:r>
            <a:r>
              <a:rPr lang="en-US" sz="2800" b="0" i="0" u="none" strike="noStrike" cap="none" dirty="0" err="1">
                <a:solidFill>
                  <a:srgbClr val="000000"/>
                </a:solidFill>
                <a:latin typeface="Arial" panose="020B0604020202020204" pitchFamily="34" charset="0"/>
                <a:ea typeface="Calibri"/>
                <a:cs typeface="Arial" panose="020B0604020202020204" pitchFamily="34" charset="0"/>
                <a:sym typeface="Calibri"/>
              </a:rPr>
              <a:t>vigorexia</a:t>
            </a: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 or muscle dysmorphia (MD) or reverse anorexia </a:t>
            </a:r>
          </a:p>
          <a:p>
            <a:pPr marL="457200" marR="0" lvl="0" indent="-457200" algn="just" rtl="0">
              <a:lnSpc>
                <a:spcPct val="150000"/>
              </a:lnSpc>
              <a:spcBef>
                <a:spcPts val="0"/>
              </a:spcBef>
              <a:spcAft>
                <a:spcPts val="0"/>
              </a:spcAft>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Diagnostic criteria according to DSM-V TR:</a:t>
            </a:r>
            <a:endParaRPr sz="1600" dirty="0">
              <a:latin typeface="Arial" panose="020B0604020202020204" pitchFamily="34" charset="0"/>
              <a:cs typeface="Arial" panose="020B0604020202020204" pitchFamily="34" charset="0"/>
            </a:endParaRPr>
          </a:p>
          <a:p>
            <a:pPr marL="716281" marR="0" lvl="1" indent="-457200" algn="just" rtl="0">
              <a:lnSpc>
                <a:spcPct val="150000"/>
              </a:lnSpc>
              <a:spcBef>
                <a:spcPts val="0"/>
              </a:spcBef>
              <a:spcAft>
                <a:spcPts val="0"/>
              </a:spcAft>
              <a:buClr>
                <a:srgbClr val="000000"/>
              </a:buClr>
              <a:buSzPts val="2400"/>
              <a:buFont typeface="Wingdings" panose="05000000000000000000" pitchFamily="2" charset="2"/>
              <a:buChar char="ü"/>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Distorted body image: persistent belief of not being muscular or strong enough. Individuals perceive themselves as small and weak even if they look normal or very muscular. </a:t>
            </a:r>
            <a:endParaRPr sz="1600" dirty="0">
              <a:latin typeface="Arial" panose="020B0604020202020204" pitchFamily="34" charset="0"/>
              <a:cs typeface="Arial" panose="020B0604020202020204" pitchFamily="34" charset="0"/>
            </a:endParaRPr>
          </a:p>
          <a:p>
            <a:pPr marL="716281" marR="0" lvl="1" indent="-457200" algn="just" rtl="0">
              <a:lnSpc>
                <a:spcPct val="150000"/>
              </a:lnSpc>
              <a:spcBef>
                <a:spcPts val="0"/>
              </a:spcBef>
              <a:spcAft>
                <a:spcPts val="0"/>
              </a:spcAft>
              <a:buClr>
                <a:srgbClr val="000000"/>
              </a:buClr>
              <a:buSzPts val="2400"/>
              <a:buFont typeface="Wingdings" panose="05000000000000000000" pitchFamily="2" charset="2"/>
              <a:buChar char="ü"/>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Obsessive focus on appearance.</a:t>
            </a:r>
            <a:endParaRPr sz="1600" dirty="0">
              <a:latin typeface="Arial" panose="020B0604020202020204" pitchFamily="34" charset="0"/>
              <a:cs typeface="Arial" panose="020B0604020202020204" pitchFamily="34" charset="0"/>
            </a:endParaRPr>
          </a:p>
          <a:p>
            <a:pPr marL="716281" marR="0" lvl="1" indent="-457200" algn="just" rtl="0">
              <a:lnSpc>
                <a:spcPct val="150000"/>
              </a:lnSpc>
              <a:spcBef>
                <a:spcPts val="0"/>
              </a:spcBef>
              <a:spcAft>
                <a:spcPts val="0"/>
              </a:spcAft>
              <a:buClr>
                <a:srgbClr val="000000"/>
              </a:buClr>
              <a:buSzPts val="2400"/>
              <a:buFont typeface="Wingdings" panose="05000000000000000000" pitchFamily="2" charset="2"/>
              <a:buChar char="ü"/>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Compulsive behaviors: excessive exercise and weightlifting (spending hours in a gym), following a rigid high-protein diet (squandering excessive amounts of money), supplement use (sometimes including anabolic-androgenic steroids). </a:t>
            </a:r>
            <a:endParaRPr sz="1600" dirty="0">
              <a:latin typeface="Arial" panose="020B0604020202020204" pitchFamily="34" charset="0"/>
              <a:cs typeface="Arial" panose="020B0604020202020204" pitchFamily="34" charset="0"/>
            </a:endParaRPr>
          </a:p>
          <a:p>
            <a:pPr marL="457200" marR="0" lvl="0" indent="-457200" algn="just" rtl="0">
              <a:lnSpc>
                <a:spcPct val="150000"/>
              </a:lnSpc>
              <a:spcBef>
                <a:spcPts val="0"/>
              </a:spcBef>
              <a:spcAft>
                <a:spcPts val="0"/>
              </a:spcAft>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Bigorexia may be driven by social ideals of </a:t>
            </a:r>
            <a:r>
              <a:rPr lang="en-US" sz="2800" b="0" i="0" u="none" strike="noStrike" cap="none" dirty="0" err="1">
                <a:solidFill>
                  <a:srgbClr val="000000"/>
                </a:solidFill>
                <a:latin typeface="Arial" panose="020B0604020202020204" pitchFamily="34" charset="0"/>
                <a:ea typeface="Calibri"/>
                <a:cs typeface="Arial" panose="020B0604020202020204" pitchFamily="34" charset="0"/>
                <a:sym typeface="Calibri"/>
              </a:rPr>
              <a:t>hypermesomorphic</a:t>
            </a: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 male physique. </a:t>
            </a:r>
            <a:endParaRPr sz="1600" dirty="0">
              <a:latin typeface="Arial" panose="020B0604020202020204" pitchFamily="34" charset="0"/>
              <a:cs typeface="Arial" panose="020B0604020202020204" pitchFamily="34" charset="0"/>
            </a:endParaRPr>
          </a:p>
          <a:p>
            <a:pPr marL="457200" marR="0" lvl="0" indent="-457200" algn="just" rtl="0">
              <a:lnSpc>
                <a:spcPct val="150000"/>
              </a:lnSpc>
              <a:spcBef>
                <a:spcPts val="0"/>
              </a:spcBef>
              <a:spcAft>
                <a:spcPts val="0"/>
              </a:spcAft>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Muscularity pursuit may serve as a coping strategy for body-related anxiety. </a:t>
            </a:r>
          </a:p>
          <a:p>
            <a:pPr marL="457200" marR="0" lvl="0" indent="-457200" algn="just" rtl="0">
              <a:lnSpc>
                <a:spcPct val="150000"/>
              </a:lnSpc>
              <a:spcBef>
                <a:spcPts val="0"/>
              </a:spcBef>
              <a:spcAft>
                <a:spcPts val="0"/>
              </a:spcAft>
              <a:buFont typeface="Wingdings" panose="05000000000000000000" pitchFamily="2" charset="2"/>
              <a:buChar char="§"/>
            </a:pPr>
            <a:r>
              <a:rPr lang="en-US" sz="2800" dirty="0">
                <a:latin typeface="Arial" panose="020B0604020202020204" pitchFamily="34" charset="0"/>
                <a:cs typeface="Arial" panose="020B0604020202020204" pitchFamily="34" charset="0"/>
                <a:sym typeface="Calibri"/>
              </a:rPr>
              <a:t>Body builders are at higher risk</a:t>
            </a:r>
            <a:endParaRPr sz="1600" dirty="0">
              <a:latin typeface="Arial" panose="020B0604020202020204" pitchFamily="34" charset="0"/>
              <a:cs typeface="Arial" panose="020B0604020202020204" pitchFamily="34" charset="0"/>
            </a:endParaRPr>
          </a:p>
        </p:txBody>
      </p:sp>
      <p:sp>
        <p:nvSpPr>
          <p:cNvPr id="2" name="Google Shape;352;p19">
            <a:extLst>
              <a:ext uri="{FF2B5EF4-FFF2-40B4-BE49-F238E27FC236}">
                <a16:creationId xmlns:a16="http://schemas.microsoft.com/office/drawing/2014/main" id="{BA45F694-AC8F-1545-D973-C50742FACF45}"/>
              </a:ext>
            </a:extLst>
          </p:cNvPr>
          <p:cNvSpPr txBox="1"/>
          <p:nvPr/>
        </p:nvSpPr>
        <p:spPr>
          <a:xfrm>
            <a:off x="5256139" y="58296"/>
            <a:ext cx="7257122" cy="1171731"/>
          </a:xfrm>
          <a:prstGeom prst="rect">
            <a:avLst/>
          </a:prstGeom>
          <a:noFill/>
          <a:ln>
            <a:noFill/>
          </a:ln>
        </p:spPr>
        <p:txBody>
          <a:bodyPr spcFirstLastPara="1" wrap="square" lIns="0" tIns="0" rIns="0" bIns="0" anchor="t" anchorCtr="0">
            <a:spAutoFit/>
          </a:bodyPr>
          <a:lstStyle/>
          <a:p>
            <a:pPr algn="ctr">
              <a:lnSpc>
                <a:spcPct val="140593"/>
              </a:lnSpc>
            </a:pPr>
            <a:r>
              <a:rPr lang="en-US" sz="5400" dirty="0">
                <a:solidFill>
                  <a:srgbClr val="E98E24"/>
                </a:solidFill>
                <a:sym typeface="Calibri"/>
              </a:rPr>
              <a:t>Bigorexia</a:t>
            </a:r>
            <a:endParaRPr sz="5400" dirty="0">
              <a:solidFill>
                <a:srgbClr val="E98E24"/>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grpSp>
        <p:nvGrpSpPr>
          <p:cNvPr id="385" name="Google Shape;385;p22"/>
          <p:cNvGrpSpPr/>
          <p:nvPr/>
        </p:nvGrpSpPr>
        <p:grpSpPr>
          <a:xfrm>
            <a:off x="-1143" y="9134206"/>
            <a:ext cx="18312195" cy="1166241"/>
            <a:chOff x="-1524" y="-1524"/>
            <a:chExt cx="24416259" cy="1554988"/>
          </a:xfrm>
        </p:grpSpPr>
        <p:sp>
          <p:nvSpPr>
            <p:cNvPr id="386" name="Google Shape;386;p22"/>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387" name="Google Shape;387;p22"/>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8" name="Google Shape;388;p22"/>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389" name="Google Shape;389;p22"/>
          <p:cNvGrpSpPr/>
          <p:nvPr/>
        </p:nvGrpSpPr>
        <p:grpSpPr>
          <a:xfrm rot="-420599">
            <a:off x="3682422" y="9493213"/>
            <a:ext cx="15092934" cy="1652778"/>
            <a:chOff x="-1524" y="-1524"/>
            <a:chExt cx="20123911" cy="2203704"/>
          </a:xfrm>
        </p:grpSpPr>
        <p:sp>
          <p:nvSpPr>
            <p:cNvPr id="390" name="Google Shape;390;p22"/>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391" name="Google Shape;391;p22"/>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2" name="Google Shape;392;p22"/>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393" name="Google Shape;393;p22"/>
          <p:cNvSpPr txBox="1"/>
          <p:nvPr/>
        </p:nvSpPr>
        <p:spPr>
          <a:xfrm>
            <a:off x="610413" y="1428005"/>
            <a:ext cx="17527958" cy="6908045"/>
          </a:xfrm>
          <a:prstGeom prst="rect">
            <a:avLst/>
          </a:prstGeom>
          <a:noFill/>
          <a:ln>
            <a:noFill/>
          </a:ln>
        </p:spPr>
        <p:txBody>
          <a:bodyPr spcFirstLastPara="1" wrap="square" lIns="0" tIns="0" rIns="0" bIns="0" anchor="t" anchorCtr="0">
            <a:spAutoFit/>
          </a:bodyPr>
          <a:lstStyle/>
          <a:p>
            <a:pPr marL="0" marR="0" lvl="0" indent="0" algn="just" rtl="0">
              <a:lnSpc>
                <a:spcPct val="187458"/>
              </a:lnSpc>
              <a:spcBef>
                <a:spcPts val="0"/>
              </a:spcBef>
              <a:spcAft>
                <a:spcPts val="0"/>
              </a:spcAft>
              <a:buNone/>
            </a:pPr>
            <a:r>
              <a:rPr lang="en-US" sz="2400" b="0" i="0" u="none" strike="noStrike" cap="none" dirty="0">
                <a:solidFill>
                  <a:srgbClr val="000000"/>
                </a:solidFill>
                <a:latin typeface="Calibri"/>
                <a:ea typeface="Calibri"/>
                <a:cs typeface="Calibri"/>
                <a:sym typeface="Calibri"/>
              </a:rPr>
              <a:t>🔸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Distorted Body Image: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persistent and irrational belief that their body is too small, weak, or underdeveloped, even when they are objectively muscular.</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This body image distortion is similar in mechanism to that seen in anorexia nervosa but focused on muscularity rather than thinness.</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They may frequently check their appearance in mirrors or avoid situations where their body could be exposed (e.g., swimming pools).</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 Obsessive Focus on Appearance: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thoughts dominated by concerns about their physique, particularly muscle size and definition.</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This leads to frequent body-checking, comparisons with others, and distress if the desired appearance is not maintained.</a:t>
            </a:r>
            <a:endParaRPr dirty="0">
              <a:latin typeface="Arial" panose="020B0604020202020204" pitchFamily="34" charset="0"/>
              <a:cs typeface="Arial" panose="020B0604020202020204" pitchFamily="34" charset="0"/>
            </a:endParaRPr>
          </a:p>
          <a:p>
            <a:pPr marL="0" marR="0" lvl="0" indent="0" algn="ctr" rtl="0">
              <a:lnSpc>
                <a:spcPct val="150016"/>
              </a:lnSpc>
              <a:spcBef>
                <a:spcPts val="0"/>
              </a:spcBef>
              <a:spcAft>
                <a:spcPts val="0"/>
              </a:spcAft>
              <a:buNone/>
            </a:pPr>
            <a:endParaRPr sz="2999" b="0" i="0" u="none" strike="noStrike" cap="none" dirty="0">
              <a:solidFill>
                <a:srgbClr val="000000"/>
              </a:solidFill>
              <a:latin typeface="Arimo"/>
              <a:ea typeface="Arimo"/>
              <a:cs typeface="Arimo"/>
              <a:sym typeface="Arimo"/>
            </a:endParaRPr>
          </a:p>
        </p:txBody>
      </p:sp>
      <p:sp>
        <p:nvSpPr>
          <p:cNvPr id="2" name="Google Shape;287;p15">
            <a:extLst>
              <a:ext uri="{FF2B5EF4-FFF2-40B4-BE49-F238E27FC236}">
                <a16:creationId xmlns:a16="http://schemas.microsoft.com/office/drawing/2014/main" id="{496DD682-286D-287B-FC46-A858644D63C2}"/>
              </a:ext>
            </a:extLst>
          </p:cNvPr>
          <p:cNvSpPr txBox="1"/>
          <p:nvPr/>
        </p:nvSpPr>
        <p:spPr>
          <a:xfrm>
            <a:off x="3315195" y="335145"/>
            <a:ext cx="11657610" cy="1171731"/>
          </a:xfrm>
          <a:prstGeom prst="rect">
            <a:avLst/>
          </a:prstGeom>
          <a:noFill/>
          <a:ln>
            <a:noFill/>
          </a:ln>
        </p:spPr>
        <p:txBody>
          <a:bodyPr spcFirstLastPara="1" wrap="square" lIns="0" tIns="0" rIns="0" bIns="0" anchor="t" anchorCtr="0">
            <a:spAutoFit/>
          </a:bodyPr>
          <a:lstStyle/>
          <a:p>
            <a:pPr marL="0" marR="0" lvl="0" indent="0" algn="ctr" rtl="0">
              <a:lnSpc>
                <a:spcPct val="140593"/>
              </a:lnSpc>
              <a:spcBef>
                <a:spcPts val="0"/>
              </a:spcBef>
              <a:spcAft>
                <a:spcPts val="0"/>
              </a:spcAft>
              <a:buNone/>
            </a:pPr>
            <a:r>
              <a:rPr lang="en-US" sz="5400" dirty="0">
                <a:solidFill>
                  <a:srgbClr val="E98E24"/>
                </a:solidFill>
                <a:sym typeface="Calibri"/>
              </a:rPr>
              <a:t>Bigorexia characteristics 1/2</a:t>
            </a:r>
            <a:endParaRPr sz="5400" dirty="0">
              <a:solidFill>
                <a:srgbClr val="E98E24"/>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grpSp>
        <p:nvGrpSpPr>
          <p:cNvPr id="398" name="Google Shape;398;p23"/>
          <p:cNvGrpSpPr/>
          <p:nvPr/>
        </p:nvGrpSpPr>
        <p:grpSpPr>
          <a:xfrm>
            <a:off x="-1143" y="9134206"/>
            <a:ext cx="18312195" cy="1166241"/>
            <a:chOff x="-1524" y="-1524"/>
            <a:chExt cx="24416259" cy="1554988"/>
          </a:xfrm>
        </p:grpSpPr>
        <p:sp>
          <p:nvSpPr>
            <p:cNvPr id="399" name="Google Shape;399;p23"/>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00" name="Google Shape;400;p23"/>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1" name="Google Shape;401;p23"/>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02" name="Google Shape;402;p23"/>
          <p:cNvGrpSpPr/>
          <p:nvPr/>
        </p:nvGrpSpPr>
        <p:grpSpPr>
          <a:xfrm rot="-420599">
            <a:off x="3682422" y="9493213"/>
            <a:ext cx="15092934" cy="1652778"/>
            <a:chOff x="-1524" y="-1524"/>
            <a:chExt cx="20123911" cy="2203704"/>
          </a:xfrm>
        </p:grpSpPr>
        <p:sp>
          <p:nvSpPr>
            <p:cNvPr id="403" name="Google Shape;403;p23"/>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04" name="Google Shape;404;p23"/>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5" name="Google Shape;405;p23"/>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06" name="Google Shape;406;p23"/>
          <p:cNvSpPr txBox="1"/>
          <p:nvPr/>
        </p:nvSpPr>
        <p:spPr>
          <a:xfrm>
            <a:off x="803865" y="1492877"/>
            <a:ext cx="15103937" cy="5525102"/>
          </a:xfrm>
          <a:prstGeom prst="rect">
            <a:avLst/>
          </a:prstGeom>
          <a:noFill/>
          <a:ln>
            <a:noFill/>
          </a:ln>
        </p:spPr>
        <p:txBody>
          <a:bodyPr spcFirstLastPara="1" wrap="square" lIns="0" tIns="0" rIns="0" bIns="0" anchor="t" anchorCtr="0">
            <a:spAutoFit/>
          </a:bodyPr>
          <a:lstStyle/>
          <a:p>
            <a:pPr marL="0" marR="0" lvl="0" indent="0" algn="just" rtl="0">
              <a:lnSpc>
                <a:spcPct val="187458"/>
              </a:lnSpc>
              <a:spcBef>
                <a:spcPts val="0"/>
              </a:spcBef>
              <a:spcAft>
                <a:spcPts val="0"/>
              </a:spcAft>
              <a:buNone/>
            </a:pPr>
            <a:r>
              <a:rPr lang="en-US" sz="2400" b="0" i="0" u="none" strike="noStrike" cap="none" dirty="0">
                <a:solidFill>
                  <a:srgbClr val="000000"/>
                </a:solidFill>
                <a:latin typeface="Calibri"/>
                <a:ea typeface="Calibri"/>
                <a:cs typeface="Calibri"/>
                <a:sym typeface="Calibri"/>
              </a:rPr>
              <a:t>🔸</a:t>
            </a:r>
            <a:r>
              <a:rPr lang="en-US" sz="2400" b="1" i="0" u="none" strike="noStrike" cap="none" dirty="0">
                <a:solidFill>
                  <a:srgbClr val="000000"/>
                </a:solidFill>
                <a:latin typeface="Calibri"/>
                <a:ea typeface="Calibri"/>
                <a:cs typeface="Calibri"/>
                <a:sym typeface="Calibri"/>
              </a:rPr>
              <a:t>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Excessive Exercise and Weightlifting: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individuals typically follow rigid and intense workout routines, often spending multiple hours a day at the gym.</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They may continue exercising despite pain, injuries, or exhaustion, prioritizing muscle gain over health. This compulsive behavior can result in overtraining syndrome, fatigue, and long-term joint and muscle damage.</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High-Protein Diets and Supplement Use: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there is often an obsession with dietary control, especially increasing protein intake to support muscle growth.</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This may include the </a:t>
            </a: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excessive use of protein shakes, creatine, anabolic supplements, or even illegal substances like steroids</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t>
            </a:r>
            <a:endParaRPr dirty="0">
              <a:latin typeface="Arial" panose="020B0604020202020204" pitchFamily="34" charset="0"/>
              <a:cs typeface="Arial" panose="020B0604020202020204" pitchFamily="34" charset="0"/>
            </a:endParaRPr>
          </a:p>
        </p:txBody>
      </p:sp>
      <p:sp>
        <p:nvSpPr>
          <p:cNvPr id="407" name="Google Shape;407;p23"/>
          <p:cNvSpPr txBox="1"/>
          <p:nvPr/>
        </p:nvSpPr>
        <p:spPr>
          <a:xfrm>
            <a:off x="803865" y="7019253"/>
            <a:ext cx="15408737" cy="1292662"/>
          </a:xfrm>
          <a:prstGeom prst="rect">
            <a:avLst/>
          </a:prstGeom>
          <a:noFill/>
          <a:ln>
            <a:noFill/>
          </a:ln>
        </p:spPr>
        <p:txBody>
          <a:bodyPr spcFirstLastPara="1" wrap="square" lIns="0" tIns="0" rIns="0" bIns="0" anchor="t" anchorCtr="0">
            <a:spAutoFit/>
          </a:bodyPr>
          <a:lstStyle/>
          <a:p>
            <a:pPr marL="0" marR="0" lvl="0" indent="0" algn="l" rtl="0">
              <a:lnSpc>
                <a:spcPct val="175000"/>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Individuals with MD frequently avoid important social, academic or occupational activities because of the compulsive need to maintain their excessive exercise and rigid diet.</a:t>
            </a:r>
            <a:endParaRPr dirty="0">
              <a:latin typeface="Arial" panose="020B0604020202020204" pitchFamily="34" charset="0"/>
              <a:cs typeface="Arial" panose="020B0604020202020204" pitchFamily="34" charset="0"/>
            </a:endParaRPr>
          </a:p>
        </p:txBody>
      </p:sp>
      <p:sp>
        <p:nvSpPr>
          <p:cNvPr id="2" name="Google Shape;287;p15">
            <a:extLst>
              <a:ext uri="{FF2B5EF4-FFF2-40B4-BE49-F238E27FC236}">
                <a16:creationId xmlns:a16="http://schemas.microsoft.com/office/drawing/2014/main" id="{48D5B1C9-D65A-370C-C180-CE3D3DAD614B}"/>
              </a:ext>
            </a:extLst>
          </p:cNvPr>
          <p:cNvSpPr txBox="1"/>
          <p:nvPr/>
        </p:nvSpPr>
        <p:spPr>
          <a:xfrm>
            <a:off x="3315195" y="335145"/>
            <a:ext cx="11657610" cy="1171731"/>
          </a:xfrm>
          <a:prstGeom prst="rect">
            <a:avLst/>
          </a:prstGeom>
          <a:noFill/>
          <a:ln>
            <a:noFill/>
          </a:ln>
        </p:spPr>
        <p:txBody>
          <a:bodyPr spcFirstLastPara="1" wrap="square" lIns="0" tIns="0" rIns="0" bIns="0" anchor="t" anchorCtr="0">
            <a:spAutoFit/>
          </a:bodyPr>
          <a:lstStyle/>
          <a:p>
            <a:pPr marL="0" marR="0" lvl="0" indent="0" algn="ctr" rtl="0">
              <a:lnSpc>
                <a:spcPct val="140593"/>
              </a:lnSpc>
              <a:spcBef>
                <a:spcPts val="0"/>
              </a:spcBef>
              <a:spcAft>
                <a:spcPts val="0"/>
              </a:spcAft>
              <a:buNone/>
            </a:pPr>
            <a:r>
              <a:rPr lang="en-US" sz="5400" dirty="0">
                <a:solidFill>
                  <a:srgbClr val="E98E24"/>
                </a:solidFill>
                <a:sym typeface="Calibri"/>
              </a:rPr>
              <a:t>Bigorexia characteristics 2/2</a:t>
            </a:r>
            <a:endParaRPr sz="5400" dirty="0">
              <a:solidFill>
                <a:srgbClr val="E98E24"/>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grpSp>
        <p:nvGrpSpPr>
          <p:cNvPr id="100" name="Google Shape;100;p2"/>
          <p:cNvGrpSpPr/>
          <p:nvPr/>
        </p:nvGrpSpPr>
        <p:grpSpPr>
          <a:xfrm>
            <a:off x="-1143" y="9134206"/>
            <a:ext cx="18312195" cy="1166241"/>
            <a:chOff x="-1524" y="-1524"/>
            <a:chExt cx="24416259" cy="1554988"/>
          </a:xfrm>
        </p:grpSpPr>
        <p:sp>
          <p:nvSpPr>
            <p:cNvPr id="101" name="Google Shape;101;p2"/>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02" name="Google Shape;102;p2"/>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3" name="Google Shape;103;p2"/>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04" name="Google Shape;104;p2"/>
          <p:cNvGrpSpPr/>
          <p:nvPr/>
        </p:nvGrpSpPr>
        <p:grpSpPr>
          <a:xfrm rot="-420599">
            <a:off x="3682422" y="9493213"/>
            <a:ext cx="15092934" cy="1652778"/>
            <a:chOff x="-1524" y="-1524"/>
            <a:chExt cx="20123911" cy="2203704"/>
          </a:xfrm>
        </p:grpSpPr>
        <p:sp>
          <p:nvSpPr>
            <p:cNvPr id="105" name="Google Shape;105;p2"/>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06" name="Google Shape;106;p2"/>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7" name="Google Shape;107;p2"/>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 name="Titolo 3">
            <a:extLst>
              <a:ext uri="{FF2B5EF4-FFF2-40B4-BE49-F238E27FC236}">
                <a16:creationId xmlns:a16="http://schemas.microsoft.com/office/drawing/2014/main" id="{8B32D63C-537C-E75E-87F9-A93094AC679D}"/>
              </a:ext>
            </a:extLst>
          </p:cNvPr>
          <p:cNvSpPr>
            <a:spLocks noGrp="1"/>
          </p:cNvSpPr>
          <p:nvPr>
            <p:ph type="title"/>
          </p:nvPr>
        </p:nvSpPr>
        <p:spPr/>
        <p:txBody>
          <a:bodyPr>
            <a:normAutofit/>
          </a:bodyPr>
          <a:lstStyle/>
          <a:p>
            <a:r>
              <a:rPr lang="it-IT" sz="5400" dirty="0">
                <a:solidFill>
                  <a:srgbClr val="E98E24"/>
                </a:solidFill>
                <a:latin typeface="Arial"/>
                <a:cs typeface="Arial"/>
                <a:sym typeface="Arial"/>
              </a:rPr>
              <a:t>General information</a:t>
            </a:r>
          </a:p>
        </p:txBody>
      </p:sp>
      <p:sp>
        <p:nvSpPr>
          <p:cNvPr id="5" name="Segnaposto testo 4">
            <a:extLst>
              <a:ext uri="{FF2B5EF4-FFF2-40B4-BE49-F238E27FC236}">
                <a16:creationId xmlns:a16="http://schemas.microsoft.com/office/drawing/2014/main" id="{9539264A-9B09-1306-353C-56B757A175C1}"/>
              </a:ext>
            </a:extLst>
          </p:cNvPr>
          <p:cNvSpPr>
            <a:spLocks noGrp="1"/>
          </p:cNvSpPr>
          <p:nvPr>
            <p:ph type="body" idx="1"/>
          </p:nvPr>
        </p:nvSpPr>
        <p:spPr>
          <a:xfrm>
            <a:off x="457199" y="1600200"/>
            <a:ext cx="17461455" cy="7200538"/>
          </a:xfrm>
        </p:spPr>
        <p:txBody>
          <a:bodyPr>
            <a:normAutofit/>
          </a:bodyPr>
          <a:lstStyle/>
          <a:p>
            <a:pPr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r>
              <a:rPr lang="en-US" dirty="0">
                <a:latin typeface="Arial" panose="020B0604020202020204" pitchFamily="34" charset="0"/>
                <a:cs typeface="Arial" panose="020B0604020202020204" pitchFamily="34" charset="0"/>
                <a:sym typeface="Calibri"/>
              </a:rPr>
              <a:t>In recent years, there has been a growing incidence of ED. </a:t>
            </a:r>
          </a:p>
          <a:p>
            <a:pPr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r>
              <a:rPr lang="en-US" dirty="0">
                <a:latin typeface="Arial" panose="020B0604020202020204" pitchFamily="34" charset="0"/>
                <a:cs typeface="Arial" panose="020B0604020202020204" pitchFamily="34" charset="0"/>
                <a:sym typeface="Calibri"/>
              </a:rPr>
              <a:t>ED represent a heterogeneous and varied group of conditions, ranging from typical patterns in early childhood to those more characteristic of adolescence and young adulthood. </a:t>
            </a:r>
          </a:p>
          <a:p>
            <a:pPr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r>
              <a:rPr lang="en-US" dirty="0">
                <a:latin typeface="Arial" panose="020B0604020202020204" pitchFamily="34" charset="0"/>
                <a:cs typeface="Arial" panose="020B0604020202020204" pitchFamily="34" charset="0"/>
                <a:sym typeface="Calibri"/>
              </a:rPr>
              <a:t>ED include Anorexia Nervosa, Bulimia Nervosa, Bigorexia, and Binge-Eating Disorder, ARFID, Orthorexia Nervosa, …</a:t>
            </a:r>
          </a:p>
          <a:p>
            <a:pPr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a:rPr lang="en-US" b="0" i="0" u="none" strike="noStrike" cap="none" dirty="0">
                <a:solidFill>
                  <a:srgbClr val="000000"/>
                </a:solidFill>
                <a:latin typeface="Arial" panose="020B0604020202020204" pitchFamily="34" charset="0"/>
                <a:cs typeface="Arial" panose="020B0604020202020204" pitchFamily="34" charset="0"/>
                <a:sym typeface="Calibri"/>
              </a:rPr>
              <a:t>ED are difficult to recognize, as affected individuals often lack awareness and underestimate the severity of the clinical symptoms, frequently exhibiting ambivalence toward treatment.</a:t>
            </a:r>
          </a:p>
          <a:p>
            <a:pPr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a:rPr lang="en-US" b="0" i="0" u="none" strike="noStrike" cap="none" dirty="0">
                <a:solidFill>
                  <a:srgbClr val="000000"/>
                </a:solidFill>
                <a:latin typeface="Arial" panose="020B0604020202020204" pitchFamily="34" charset="0"/>
                <a:cs typeface="Arial" panose="020B0604020202020204" pitchFamily="34" charset="0"/>
                <a:sym typeface="Calibri"/>
              </a:rPr>
              <a:t>The rate of co-occurrence with other psychiatric conditions is high. </a:t>
            </a:r>
          </a:p>
          <a:p>
            <a:pPr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a:rPr lang="en-US" b="0" i="0" u="none" strike="noStrike" cap="none" dirty="0">
                <a:solidFill>
                  <a:srgbClr val="000000"/>
                </a:solidFill>
                <a:latin typeface="Arial" panose="020B0604020202020204" pitchFamily="34" charset="0"/>
                <a:cs typeface="Arial" panose="020B0604020202020204" pitchFamily="34" charset="0"/>
                <a:sym typeface="Calibri"/>
              </a:rPr>
              <a:t>Only a small percentage of those suffering from ED receive an appropriate diagnosis and treatment.</a:t>
            </a:r>
          </a:p>
          <a:p>
            <a:pPr marL="781051" marR="0" lvl="1" indent="-457200" algn="just" rtl="0">
              <a:lnSpc>
                <a:spcPct val="140000"/>
              </a:lnSpc>
              <a:spcBef>
                <a:spcPts val="0"/>
              </a:spcBef>
              <a:spcAft>
                <a:spcPts val="0"/>
              </a:spcAft>
              <a:buClr>
                <a:srgbClr val="000000"/>
              </a:buClr>
              <a:buSzPts val="3000"/>
              <a:buFont typeface="Wingdings" panose="05000000000000000000" pitchFamily="2" charset="2"/>
              <a:buChar char="§"/>
            </a:pPr>
            <a:r>
              <a:rPr lang="en-US" b="0" i="0" u="none" strike="noStrike" cap="none" dirty="0">
                <a:solidFill>
                  <a:srgbClr val="000000"/>
                </a:solidFill>
                <a:latin typeface="Arial" panose="020B0604020202020204" pitchFamily="34" charset="0"/>
                <a:cs typeface="Arial" panose="020B0604020202020204" pitchFamily="34" charset="0"/>
                <a:sym typeface="Calibri"/>
              </a:rPr>
              <a:t>ED not only affect the individual but also involve the entire family system, requiring a comprehensive approach, especially when the onset occurs in childhood or adolescence.</a:t>
            </a:r>
            <a:endParaRPr lang="en-US" dirty="0">
              <a:latin typeface="Arial" panose="020B0604020202020204" pitchFamily="34" charset="0"/>
              <a:cs typeface="Arial" panose="020B0604020202020204" pitchFamily="34" charset="0"/>
            </a:endParaRPr>
          </a:p>
          <a:p>
            <a:pPr marL="666751" marR="0" lvl="1" indent="-342900" algn="just" rtl="0">
              <a:lnSpc>
                <a:spcPct val="140000"/>
              </a:lnSpc>
              <a:spcBef>
                <a:spcPts val="0"/>
              </a:spcBef>
              <a:spcAft>
                <a:spcPts val="0"/>
              </a:spcAft>
              <a:buClr>
                <a:srgbClr val="000000"/>
              </a:buClr>
              <a:buSzPts val="3000"/>
              <a:buFont typeface="Wingdings" panose="05000000000000000000" pitchFamily="2" charset="2"/>
              <a:buChar char="§"/>
            </a:pPr>
            <a:endParaRPr lang="en-US" sz="2400" dirty="0">
              <a:latin typeface="Arial" panose="020B0604020202020204" pitchFamily="34" charset="0"/>
              <a:cs typeface="Arial" panose="020B0604020202020204" pitchFamily="34" charset="0"/>
            </a:endParaRPr>
          </a:p>
          <a:p>
            <a:pPr>
              <a:buFont typeface="Wingdings" panose="05000000000000000000" pitchFamily="2" charset="2"/>
              <a:buChar char="§"/>
            </a:pPr>
            <a:endParaRPr lang="it-IT"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grpSp>
        <p:nvGrpSpPr>
          <p:cNvPr id="427" name="Google Shape;427;p25"/>
          <p:cNvGrpSpPr/>
          <p:nvPr/>
        </p:nvGrpSpPr>
        <p:grpSpPr>
          <a:xfrm>
            <a:off x="-1143" y="9134206"/>
            <a:ext cx="18312195" cy="1166241"/>
            <a:chOff x="-1524" y="-1524"/>
            <a:chExt cx="24416259" cy="1554988"/>
          </a:xfrm>
        </p:grpSpPr>
        <p:sp>
          <p:nvSpPr>
            <p:cNvPr id="428" name="Google Shape;428;p25"/>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29" name="Google Shape;429;p25"/>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0" name="Google Shape;430;p25"/>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31" name="Google Shape;431;p25"/>
          <p:cNvGrpSpPr/>
          <p:nvPr/>
        </p:nvGrpSpPr>
        <p:grpSpPr>
          <a:xfrm rot="-420599">
            <a:off x="3682422" y="9493213"/>
            <a:ext cx="15092934" cy="1652778"/>
            <a:chOff x="-1524" y="-1524"/>
            <a:chExt cx="20123911" cy="2203704"/>
          </a:xfrm>
        </p:grpSpPr>
        <p:sp>
          <p:nvSpPr>
            <p:cNvPr id="432" name="Google Shape;432;p25"/>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33" name="Google Shape;433;p25"/>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4" name="Google Shape;434;p25"/>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35" name="Google Shape;435;p25"/>
          <p:cNvSpPr txBox="1"/>
          <p:nvPr/>
        </p:nvSpPr>
        <p:spPr>
          <a:xfrm>
            <a:off x="232756" y="321164"/>
            <a:ext cx="17844396" cy="6330451"/>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5400" dirty="0">
                <a:solidFill>
                  <a:srgbClr val="E98E24"/>
                </a:solidFill>
                <a:sym typeface="Calibri"/>
              </a:rPr>
              <a:t>What Drives Individuals Toward Bodybuilding in Bigorexia?</a:t>
            </a:r>
            <a:endParaRPr sz="5400" dirty="0">
              <a:solidFill>
                <a:srgbClr val="E98E24"/>
              </a:solidFill>
            </a:endParaRPr>
          </a:p>
          <a:p>
            <a:pPr marL="0" marR="0" lvl="0" indent="0" algn="just" rtl="0">
              <a:lnSpc>
                <a:spcPct val="157500"/>
              </a:lnSpc>
              <a:spcBef>
                <a:spcPts val="0"/>
              </a:spcBef>
              <a:spcAft>
                <a:spcPts val="0"/>
              </a:spcAft>
              <a:buNone/>
            </a:pPr>
            <a:endParaRPr sz="2400" b="1" i="1" u="none" strike="noStrike" cap="none" dirty="0">
              <a:solidFill>
                <a:srgbClr val="000000"/>
              </a:solidFill>
              <a:latin typeface="Calibri"/>
              <a:ea typeface="Calibri"/>
              <a:cs typeface="Calibri"/>
              <a:sym typeface="Calibri"/>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Early body dissatisfaction: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feeling scrawny or weak during childhood</a:t>
            </a:r>
            <a:endParaRPr dirty="0">
              <a:latin typeface="Arial" panose="020B0604020202020204" pitchFamily="34" charset="0"/>
              <a:cs typeface="Arial" panose="020B0604020202020204" pitchFamily="34" charset="0"/>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Social comparison: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envy of athletic or popular peers</a:t>
            </a:r>
            <a:endParaRPr dirty="0">
              <a:latin typeface="Arial" panose="020B0604020202020204" pitchFamily="34" charset="0"/>
              <a:cs typeface="Arial" panose="020B0604020202020204" pitchFamily="34" charset="0"/>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Positive reinforcement: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quick visible results increase self-esteem</a:t>
            </a:r>
            <a:endParaRPr dirty="0">
              <a:latin typeface="Arial" panose="020B0604020202020204" pitchFamily="34" charset="0"/>
              <a:cs typeface="Arial" panose="020B0604020202020204" pitchFamily="34" charset="0"/>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Peer validation: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gaining admiration and respect from male peers</a:t>
            </a:r>
            <a:endParaRPr dirty="0">
              <a:latin typeface="Arial" panose="020B0604020202020204" pitchFamily="34" charset="0"/>
              <a:cs typeface="Arial" panose="020B0604020202020204" pitchFamily="34" charset="0"/>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Desire for attractiveness: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being perceived as more appealing by girls</a:t>
            </a:r>
            <a:endParaRPr dirty="0">
              <a:latin typeface="Arial" panose="020B0604020202020204" pitchFamily="34" charset="0"/>
              <a:cs typeface="Arial" panose="020B0604020202020204" pitchFamily="34" charset="0"/>
            </a:endParaRPr>
          </a:p>
          <a:p>
            <a:pPr marL="582933" marR="0" lvl="1" indent="-291467" algn="just" rtl="0">
              <a:lnSpc>
                <a:spcPct val="15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Sense of control: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using weightlifting to reshape the body and gain confidence</a:t>
            </a:r>
            <a:endParaRPr dirty="0">
              <a:latin typeface="Arial" panose="020B0604020202020204" pitchFamily="34" charset="0"/>
              <a:cs typeface="Arial" panose="020B0604020202020204" pitchFamily="34" charset="0"/>
            </a:endParaRPr>
          </a:p>
          <a:p>
            <a:pPr marL="0" marR="0" lvl="0" indent="0" algn="just" rtl="0">
              <a:lnSpc>
                <a:spcPct val="157500"/>
              </a:lnSpc>
              <a:spcBef>
                <a:spcPts val="0"/>
              </a:spcBef>
              <a:spcAft>
                <a:spcPts val="0"/>
              </a:spcAft>
              <a:buNone/>
            </a:pPr>
            <a:endParaRPr sz="2400" b="0" i="0" u="none" strike="noStrike" cap="none" dirty="0">
              <a:solidFill>
                <a:srgbClr val="000000"/>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grpSp>
        <p:nvGrpSpPr>
          <p:cNvPr id="440" name="Google Shape;440;p26"/>
          <p:cNvGrpSpPr/>
          <p:nvPr/>
        </p:nvGrpSpPr>
        <p:grpSpPr>
          <a:xfrm>
            <a:off x="-1143" y="9134206"/>
            <a:ext cx="18312195" cy="1166241"/>
            <a:chOff x="-1524" y="-1524"/>
            <a:chExt cx="24416259" cy="1554988"/>
          </a:xfrm>
        </p:grpSpPr>
        <p:sp>
          <p:nvSpPr>
            <p:cNvPr id="441" name="Google Shape;441;p26"/>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42" name="Google Shape;442;p26"/>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3" name="Google Shape;443;p26"/>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44" name="Google Shape;444;p26"/>
          <p:cNvGrpSpPr/>
          <p:nvPr/>
        </p:nvGrpSpPr>
        <p:grpSpPr>
          <a:xfrm rot="-420599">
            <a:off x="3682422" y="9493213"/>
            <a:ext cx="15092934" cy="1652778"/>
            <a:chOff x="-1524" y="-1524"/>
            <a:chExt cx="20123911" cy="2203704"/>
          </a:xfrm>
        </p:grpSpPr>
        <p:sp>
          <p:nvSpPr>
            <p:cNvPr id="445" name="Google Shape;445;p26"/>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46" name="Google Shape;446;p26"/>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7" name="Google Shape;447;p26"/>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48" name="Google Shape;448;p26"/>
          <p:cNvSpPr txBox="1"/>
          <p:nvPr/>
        </p:nvSpPr>
        <p:spPr>
          <a:xfrm>
            <a:off x="746760" y="249822"/>
            <a:ext cx="17175480" cy="5515228"/>
          </a:xfrm>
          <a:prstGeom prst="rect">
            <a:avLst/>
          </a:prstGeom>
          <a:noFill/>
          <a:ln>
            <a:noFill/>
          </a:ln>
        </p:spPr>
        <p:txBody>
          <a:bodyPr spcFirstLastPara="1" wrap="square" lIns="0" tIns="0" rIns="0" bIns="0" anchor="t" anchorCtr="0">
            <a:spAutoFit/>
          </a:bodyPr>
          <a:lstStyle/>
          <a:p>
            <a:pPr marL="0" marR="0" lvl="0" indent="0" algn="just" rtl="0">
              <a:lnSpc>
                <a:spcPct val="181208"/>
              </a:lnSpc>
              <a:spcBef>
                <a:spcPts val="0"/>
              </a:spcBef>
              <a:spcAft>
                <a:spcPts val="0"/>
              </a:spcAft>
              <a:buNone/>
            </a:pPr>
            <a:r>
              <a:rPr lang="en-US" sz="5400" dirty="0">
                <a:solidFill>
                  <a:srgbClr val="E98E24"/>
                </a:solidFill>
                <a:sym typeface="Calibri"/>
              </a:rPr>
              <a:t>Current Attitudes Toward Weightlifting in bigorexia</a:t>
            </a:r>
            <a:endParaRPr sz="5400" dirty="0">
              <a:solidFill>
                <a:srgbClr val="E98E24"/>
              </a:solidFill>
            </a:endParaRPr>
          </a:p>
          <a:p>
            <a:pPr marL="0" marR="0" lvl="0" indent="0" algn="just" rtl="0">
              <a:lnSpc>
                <a:spcPct val="181208"/>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626107" marR="0" lvl="1" indent="-313054" algn="just" rtl="0">
              <a:lnSpc>
                <a:spcPct val="18120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Aesthetic focus: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workout choices based on how they shape the body (e.g., training legs more if quads seem smaller).</a:t>
            </a:r>
            <a:endParaRPr dirty="0">
              <a:latin typeface="Arial" panose="020B0604020202020204" pitchFamily="34" charset="0"/>
              <a:cs typeface="Arial" panose="020B0604020202020204" pitchFamily="34" charset="0"/>
            </a:endParaRPr>
          </a:p>
          <a:p>
            <a:pPr marL="626107" marR="0" lvl="1" indent="-313054" algn="just" rtl="0">
              <a:lnSpc>
                <a:spcPct val="18120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Influenced by bodybuilding culture:</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techniques learned from magazines and peers, always looking to “shock” muscles.</a:t>
            </a:r>
            <a:endParaRPr dirty="0">
              <a:latin typeface="Arial" panose="020B0604020202020204" pitchFamily="34" charset="0"/>
              <a:cs typeface="Arial" panose="020B0604020202020204" pitchFamily="34" charset="0"/>
            </a:endParaRPr>
          </a:p>
          <a:p>
            <a:pPr marL="626107" marR="0" lvl="1" indent="-313054" algn="just" rtl="0">
              <a:lnSpc>
                <a:spcPct val="18120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Rigid mindset: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feeling like a failure if training isn’t intense enough or if the session is interrupted.</a:t>
            </a:r>
            <a:endParaRPr dirty="0">
              <a:latin typeface="Arial" panose="020B0604020202020204" pitchFamily="34" charset="0"/>
              <a:cs typeface="Arial" panose="020B0604020202020204" pitchFamily="34" charset="0"/>
            </a:endParaRPr>
          </a:p>
          <a:p>
            <a:pPr marL="626107" marR="0" lvl="1" indent="-313054" algn="just" rtl="0">
              <a:lnSpc>
                <a:spcPct val="18120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Emotional impact</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irritability and frustration when unable to complete a planned routine.</a:t>
            </a:r>
            <a:endParaRPr dirty="0">
              <a:latin typeface="Arial" panose="020B0604020202020204" pitchFamily="34" charset="0"/>
              <a:cs typeface="Arial" panose="020B0604020202020204" pitchFamily="34" charset="0"/>
            </a:endParaRPr>
          </a:p>
          <a:p>
            <a:pPr marL="0" marR="0" lvl="0" indent="0" algn="just" rtl="0">
              <a:lnSpc>
                <a:spcPct val="181208"/>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grpSp>
        <p:nvGrpSpPr>
          <p:cNvPr id="453" name="Google Shape;453;p27"/>
          <p:cNvGrpSpPr/>
          <p:nvPr/>
        </p:nvGrpSpPr>
        <p:grpSpPr>
          <a:xfrm>
            <a:off x="-1143" y="9134206"/>
            <a:ext cx="18312195" cy="1166241"/>
            <a:chOff x="-1524" y="-1524"/>
            <a:chExt cx="24416259" cy="1554988"/>
          </a:xfrm>
        </p:grpSpPr>
        <p:sp>
          <p:nvSpPr>
            <p:cNvPr id="454" name="Google Shape;454;p27"/>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55" name="Google Shape;455;p27"/>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6" name="Google Shape;456;p27"/>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57" name="Google Shape;457;p27"/>
          <p:cNvGrpSpPr/>
          <p:nvPr/>
        </p:nvGrpSpPr>
        <p:grpSpPr>
          <a:xfrm rot="-420599">
            <a:off x="3682422" y="9493213"/>
            <a:ext cx="15092934" cy="1652778"/>
            <a:chOff x="-1524" y="-1524"/>
            <a:chExt cx="20123911" cy="2203704"/>
          </a:xfrm>
        </p:grpSpPr>
        <p:sp>
          <p:nvSpPr>
            <p:cNvPr id="458" name="Google Shape;458;p27"/>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59" name="Google Shape;459;p27"/>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0" name="Google Shape;460;p27"/>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61" name="Google Shape;461;p27"/>
          <p:cNvSpPr txBox="1"/>
          <p:nvPr/>
        </p:nvSpPr>
        <p:spPr>
          <a:xfrm>
            <a:off x="382385" y="130468"/>
            <a:ext cx="17295202" cy="7340471"/>
          </a:xfrm>
          <a:prstGeom prst="rect">
            <a:avLst/>
          </a:prstGeom>
          <a:noFill/>
          <a:ln>
            <a:noFill/>
          </a:ln>
        </p:spPr>
        <p:txBody>
          <a:bodyPr spcFirstLastPara="1" wrap="square" lIns="0" tIns="0" rIns="0" bIns="0" anchor="t" anchorCtr="0">
            <a:spAutoFit/>
          </a:bodyPr>
          <a:lstStyle/>
          <a:p>
            <a:pPr marL="0" marR="0" lvl="0" indent="0" algn="just" rtl="0">
              <a:lnSpc>
                <a:spcPct val="150000"/>
              </a:lnSpc>
              <a:spcBef>
                <a:spcPts val="0"/>
              </a:spcBef>
              <a:spcAft>
                <a:spcPts val="0"/>
              </a:spcAft>
              <a:buNone/>
            </a:pPr>
            <a:r>
              <a:rPr lang="en-US" sz="5400" dirty="0">
                <a:solidFill>
                  <a:srgbClr val="E98E24"/>
                </a:solidFill>
                <a:sym typeface="Calibri"/>
              </a:rPr>
              <a:t>Current Attitudes Toward Diet in bigorexia</a:t>
            </a:r>
            <a:endParaRPr sz="5400" dirty="0">
              <a:solidFill>
                <a:srgbClr val="E98E24"/>
              </a:solidFill>
            </a:endParaRPr>
          </a:p>
          <a:p>
            <a:pPr marL="0" marR="0" lvl="0" indent="0" algn="just" rtl="0">
              <a:lnSpc>
                <a:spcPct val="150000"/>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518160" marR="0" lvl="1" indent="-259079" algn="just" rtl="0">
              <a:lnSpc>
                <a:spcPct val="1500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Extreme protein intake:</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aiming for up to 3g of protein per kg of body weight, eating every few hours—even when not hungry. </a:t>
            </a:r>
            <a:endParaRPr dirty="0">
              <a:latin typeface="Arial" panose="020B0604020202020204" pitchFamily="34" charset="0"/>
              <a:cs typeface="Arial" panose="020B0604020202020204" pitchFamily="34" charset="0"/>
            </a:endParaRPr>
          </a:p>
          <a:p>
            <a:pPr marL="518160" marR="0" lvl="1" indent="-259079" algn="just" rtl="0">
              <a:lnSpc>
                <a:spcPct val="1500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Bulking vs. cutting cycles:</a:t>
            </a:r>
            <a:endParaRPr dirty="0">
              <a:latin typeface="Arial" panose="020B0604020202020204" pitchFamily="34" charset="0"/>
              <a:cs typeface="Arial" panose="020B0604020202020204" pitchFamily="34" charset="0"/>
            </a:endParaRPr>
          </a:p>
          <a:p>
            <a:pPr marL="1036320" marR="0" lvl="2" indent="-345439" algn="just" rtl="0">
              <a:lnSpc>
                <a:spcPct val="1500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Bulking: high protein and carbs to fuel muscle growth.</a:t>
            </a:r>
            <a:endParaRPr dirty="0">
              <a:latin typeface="Arial" panose="020B0604020202020204" pitchFamily="34" charset="0"/>
              <a:cs typeface="Arial" panose="020B0604020202020204" pitchFamily="34" charset="0"/>
            </a:endParaRPr>
          </a:p>
          <a:p>
            <a:pPr marL="1036320" marR="0" lvl="2" indent="-345439" algn="just" rtl="0">
              <a:lnSpc>
                <a:spcPct val="1500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Cutting: near-total carb restriction to enhance muscle definition.</a:t>
            </a:r>
            <a:endParaRPr dirty="0">
              <a:latin typeface="Arial" panose="020B0604020202020204" pitchFamily="34" charset="0"/>
              <a:cs typeface="Arial" panose="020B0604020202020204" pitchFamily="34" charset="0"/>
            </a:endParaRPr>
          </a:p>
          <a:p>
            <a:pPr marL="518160" marR="0" lvl="1" indent="-259079" algn="just" rtl="0">
              <a:lnSpc>
                <a:spcPct val="1500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Carb-cycling:</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inspired by fitness magazines and pro bodybuilders, involves tracking every gram of carbohydrate</a:t>
            </a:r>
            <a:endParaRPr dirty="0">
              <a:latin typeface="Arial" panose="020B0604020202020204" pitchFamily="34" charset="0"/>
              <a:cs typeface="Arial" panose="020B0604020202020204" pitchFamily="34" charset="0"/>
            </a:endParaRPr>
          </a:p>
          <a:p>
            <a:pPr marL="518160" marR="0" lvl="1" indent="-259079" algn="just" rtl="0">
              <a:lnSpc>
                <a:spcPct val="1500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Prepping all meals in advance: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to control nutrient quality and avoid "unclean" foods.</a:t>
            </a:r>
            <a:endParaRPr dirty="0">
              <a:latin typeface="Arial" panose="020B0604020202020204" pitchFamily="34" charset="0"/>
              <a:cs typeface="Arial" panose="020B0604020202020204" pitchFamily="34" charset="0"/>
            </a:endParaRPr>
          </a:p>
          <a:p>
            <a:pPr marL="518160" marR="0" lvl="1" indent="-259079" algn="just" rtl="0">
              <a:lnSpc>
                <a:spcPct val="1500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Social and emotional toll:</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diet requires intense effort and interferes with normal daily life, but is perceived as necessary for achieving the ideal physique.</a:t>
            </a:r>
            <a:endParaRPr dirty="0">
              <a:latin typeface="Arial" panose="020B0604020202020204" pitchFamily="34" charset="0"/>
              <a:cs typeface="Arial" panose="020B0604020202020204" pitchFamily="34" charset="0"/>
            </a:endParaRPr>
          </a:p>
          <a:p>
            <a:pPr marL="0" marR="0" lvl="0" indent="0" algn="just" rtl="0">
              <a:lnSpc>
                <a:spcPct val="150000"/>
              </a:lnSpc>
              <a:spcBef>
                <a:spcPts val="0"/>
              </a:spcBef>
              <a:spcAft>
                <a:spcPts val="0"/>
              </a:spcAft>
              <a:buNone/>
            </a:pPr>
            <a:endParaRPr sz="2400" b="0" i="0" u="none" strike="noStrike" cap="none" dirty="0">
              <a:solidFill>
                <a:srgbClr val="000000"/>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grpSp>
        <p:nvGrpSpPr>
          <p:cNvPr id="466" name="Google Shape;466;p28"/>
          <p:cNvGrpSpPr/>
          <p:nvPr/>
        </p:nvGrpSpPr>
        <p:grpSpPr>
          <a:xfrm>
            <a:off x="-1143" y="9134206"/>
            <a:ext cx="18312195" cy="1166241"/>
            <a:chOff x="-1524" y="-1524"/>
            <a:chExt cx="24416259" cy="1554988"/>
          </a:xfrm>
        </p:grpSpPr>
        <p:sp>
          <p:nvSpPr>
            <p:cNvPr id="467" name="Google Shape;467;p28"/>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68" name="Google Shape;468;p28"/>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9" name="Google Shape;469;p28"/>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70" name="Google Shape;470;p28"/>
          <p:cNvGrpSpPr/>
          <p:nvPr/>
        </p:nvGrpSpPr>
        <p:grpSpPr>
          <a:xfrm rot="-420599">
            <a:off x="3682422" y="9493213"/>
            <a:ext cx="15092934" cy="1652778"/>
            <a:chOff x="-1524" y="-1524"/>
            <a:chExt cx="20123911" cy="2203704"/>
          </a:xfrm>
        </p:grpSpPr>
        <p:sp>
          <p:nvSpPr>
            <p:cNvPr id="471" name="Google Shape;471;p28"/>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72" name="Google Shape;472;p28"/>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3" name="Google Shape;473;p28"/>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74" name="Google Shape;474;p28"/>
          <p:cNvSpPr txBox="1"/>
          <p:nvPr/>
        </p:nvSpPr>
        <p:spPr>
          <a:xfrm>
            <a:off x="515389" y="-480677"/>
            <a:ext cx="17772611" cy="9200211"/>
          </a:xfrm>
          <a:prstGeom prst="rect">
            <a:avLst/>
          </a:prstGeom>
          <a:noFill/>
          <a:ln>
            <a:noFill/>
          </a:ln>
        </p:spPr>
        <p:txBody>
          <a:bodyPr spcFirstLastPara="1" wrap="square" lIns="0" tIns="0" rIns="0" bIns="0" anchor="t" anchorCtr="0">
            <a:spAutoFit/>
          </a:bodyPr>
          <a:lstStyle/>
          <a:p>
            <a:pPr marL="0" marR="0" lvl="0" indent="0" algn="ctr" rtl="0">
              <a:lnSpc>
                <a:spcPct val="187500"/>
              </a:lnSpc>
              <a:spcBef>
                <a:spcPts val="0"/>
              </a:spcBef>
              <a:spcAft>
                <a:spcPts val="0"/>
              </a:spcAft>
              <a:buNone/>
            </a:pPr>
            <a:r>
              <a:rPr lang="en-US" sz="5400" dirty="0">
                <a:solidFill>
                  <a:srgbClr val="E98E24"/>
                </a:solidFill>
                <a:sym typeface="Calibri"/>
              </a:rPr>
              <a:t>Attitudes Toward Steroid Use in bigorexia</a:t>
            </a:r>
            <a:endParaRPr sz="5400" dirty="0">
              <a:solidFill>
                <a:srgbClr val="E98E24"/>
              </a:solidFill>
            </a:endParaRPr>
          </a:p>
          <a:p>
            <a:pPr marL="0" marR="0" lvl="0" indent="0" algn="just" rtl="0">
              <a:lnSpc>
                <a:spcPct val="187500"/>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Normalization:</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steroid use seen as common and expected in gym culture.</a:t>
            </a:r>
            <a:endParaRPr dirty="0">
              <a:latin typeface="Arial" panose="020B0604020202020204" pitchFamily="34" charset="0"/>
              <a:cs typeface="Arial" panose="020B0604020202020204" pitchFamily="34" charset="0"/>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Minimization of risk:</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belief that steroids are not worse than unhealthy diets or lifestyles.</a:t>
            </a:r>
            <a:endParaRPr dirty="0">
              <a:latin typeface="Arial" panose="020B0604020202020204" pitchFamily="34" charset="0"/>
              <a:cs typeface="Arial" panose="020B0604020202020204" pitchFamily="34" charset="0"/>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Not seen as "cheating":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effort at the gym and strict diet still considered key. </a:t>
            </a:r>
            <a:endParaRPr dirty="0">
              <a:latin typeface="Arial" panose="020B0604020202020204" pitchFamily="34" charset="0"/>
              <a:cs typeface="Arial" panose="020B0604020202020204" pitchFamily="34" charset="0"/>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Distrust of medical advice:</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perception that professionals overstate risks or lack real knowledge. </a:t>
            </a:r>
            <a:endParaRPr dirty="0">
              <a:latin typeface="Arial" panose="020B0604020202020204" pitchFamily="34" charset="0"/>
              <a:cs typeface="Arial" panose="020B0604020202020204" pitchFamily="34" charset="0"/>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Self-education:</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reliance on online research to justify and manage use. </a:t>
            </a:r>
            <a:endParaRPr dirty="0">
              <a:latin typeface="Arial" panose="020B0604020202020204" pitchFamily="34" charset="0"/>
              <a:cs typeface="Arial" panose="020B0604020202020204" pitchFamily="34" charset="0"/>
            </a:endParaRPr>
          </a:p>
          <a:p>
            <a:pPr marL="647702" marR="0" lvl="1" indent="-323851" algn="just" rtl="0">
              <a:lnSpc>
                <a:spcPct val="187500"/>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Psychological risks:</a:t>
            </a:r>
            <a:endParaRPr dirty="0">
              <a:latin typeface="Arial" panose="020B0604020202020204" pitchFamily="34" charset="0"/>
              <a:cs typeface="Arial" panose="020B0604020202020204" pitchFamily="34" charset="0"/>
            </a:endParaRPr>
          </a:p>
          <a:p>
            <a:pPr marL="1295403" marR="0" lvl="2" indent="-431800" algn="just" rtl="0">
              <a:lnSpc>
                <a:spcPct val="18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Depression and suicidal thoughts after stopping a cycle;</a:t>
            </a:r>
            <a:endParaRPr dirty="0">
              <a:latin typeface="Arial" panose="020B0604020202020204" pitchFamily="34" charset="0"/>
              <a:cs typeface="Arial" panose="020B0604020202020204" pitchFamily="34" charset="0"/>
            </a:endParaRPr>
          </a:p>
          <a:p>
            <a:pPr marL="1295403" marR="0" lvl="2" indent="-431800" algn="just" rtl="0">
              <a:lnSpc>
                <a:spcPct val="1875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Fear of losing muscle mass or progress without continued use.</a:t>
            </a:r>
            <a:endParaRPr dirty="0">
              <a:latin typeface="Arial" panose="020B0604020202020204" pitchFamily="34" charset="0"/>
              <a:cs typeface="Arial" panose="020B0604020202020204" pitchFamily="34" charset="0"/>
            </a:endParaRPr>
          </a:p>
          <a:p>
            <a:pPr marL="0" marR="0" lvl="0" indent="0" algn="just" rtl="0">
              <a:lnSpc>
                <a:spcPct val="187500"/>
              </a:lnSpc>
              <a:spcBef>
                <a:spcPts val="0"/>
              </a:spcBef>
              <a:spcAft>
                <a:spcPts val="0"/>
              </a:spcAft>
              <a:buNone/>
            </a:pPr>
            <a:endParaRPr lang="it-IT"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87500"/>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grpSp>
        <p:nvGrpSpPr>
          <p:cNvPr id="479" name="Google Shape;479;p29"/>
          <p:cNvGrpSpPr/>
          <p:nvPr/>
        </p:nvGrpSpPr>
        <p:grpSpPr>
          <a:xfrm>
            <a:off x="-1143" y="9134206"/>
            <a:ext cx="18312195" cy="1166241"/>
            <a:chOff x="-1524" y="-1524"/>
            <a:chExt cx="24416259" cy="1554988"/>
          </a:xfrm>
        </p:grpSpPr>
        <p:sp>
          <p:nvSpPr>
            <p:cNvPr id="480" name="Google Shape;480;p29"/>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81" name="Google Shape;481;p29"/>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2" name="Google Shape;482;p29"/>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83" name="Google Shape;483;p29"/>
          <p:cNvGrpSpPr/>
          <p:nvPr/>
        </p:nvGrpSpPr>
        <p:grpSpPr>
          <a:xfrm rot="-420599">
            <a:off x="3682422" y="9493213"/>
            <a:ext cx="15092934" cy="1652778"/>
            <a:chOff x="-1524" y="-1524"/>
            <a:chExt cx="20123911" cy="2203704"/>
          </a:xfrm>
        </p:grpSpPr>
        <p:sp>
          <p:nvSpPr>
            <p:cNvPr id="484" name="Google Shape;484;p29"/>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85" name="Google Shape;485;p29"/>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6" name="Google Shape;486;p29"/>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487" name="Google Shape;487;p29"/>
          <p:cNvSpPr txBox="1"/>
          <p:nvPr/>
        </p:nvSpPr>
        <p:spPr>
          <a:xfrm>
            <a:off x="532014" y="394039"/>
            <a:ext cx="17573106" cy="7769691"/>
          </a:xfrm>
          <a:prstGeom prst="rect">
            <a:avLst/>
          </a:prstGeom>
          <a:noFill/>
          <a:ln>
            <a:noFill/>
          </a:ln>
        </p:spPr>
        <p:txBody>
          <a:bodyPr spcFirstLastPara="1" wrap="square" lIns="0" tIns="0" rIns="0" bIns="0" anchor="t" anchorCtr="0">
            <a:spAutoFit/>
          </a:bodyPr>
          <a:lstStyle/>
          <a:p>
            <a:pPr marL="0" marR="0" lvl="0" indent="0" algn="ctr" rtl="0">
              <a:lnSpc>
                <a:spcPct val="187458"/>
              </a:lnSpc>
              <a:spcBef>
                <a:spcPts val="0"/>
              </a:spcBef>
              <a:spcAft>
                <a:spcPts val="0"/>
              </a:spcAft>
              <a:buNone/>
            </a:pPr>
            <a:r>
              <a:rPr lang="en-US" sz="5400" dirty="0">
                <a:solidFill>
                  <a:srgbClr val="E98E24"/>
                </a:solidFill>
                <a:sym typeface="Calibri"/>
              </a:rPr>
              <a:t>Impact on Quality of Life in Bigorexia</a:t>
            </a:r>
            <a:endParaRPr sz="5400" dirty="0">
              <a:solidFill>
                <a:srgbClr val="E98E24"/>
              </a:solidFill>
            </a:endParaRPr>
          </a:p>
          <a:p>
            <a:pPr marL="0" marR="0" lvl="0" indent="0" algn="just" rtl="0">
              <a:lnSpc>
                <a:spcPct val="187458"/>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Social isolation: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avoids eating out or social gatherings to stick to strict diet.</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Financial strain: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large sums spent on supplements (e.g., protein powders, fat burners), leaving little for other activities</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Limited friendships:</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little time or energy left for maintaining relationships.</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Work-life conflict: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training prioritized over job responsibilities → late arrivals, early departures.</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Constant preoccupation:</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obsessive thoughts about food, training, and appearance throughout the day.</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Life revolving around the gym:</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idealized vision of working in fitness to justify and maintain current habits.</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87458"/>
              </a:lnSpc>
              <a:spcBef>
                <a:spcPts val="0"/>
              </a:spcBef>
              <a:spcAft>
                <a:spcPts val="0"/>
              </a:spcAft>
              <a:buNone/>
            </a:pPr>
            <a:endParaRPr dirty="0">
              <a:latin typeface="Arial" panose="020B0604020202020204" pitchFamily="34" charset="0"/>
              <a:cs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grpSp>
        <p:nvGrpSpPr>
          <p:cNvPr id="492" name="Google Shape;492;p30"/>
          <p:cNvGrpSpPr/>
          <p:nvPr/>
        </p:nvGrpSpPr>
        <p:grpSpPr>
          <a:xfrm>
            <a:off x="-1143" y="9134206"/>
            <a:ext cx="18312195" cy="1166241"/>
            <a:chOff x="-1524" y="-1524"/>
            <a:chExt cx="24416259" cy="1554988"/>
          </a:xfrm>
        </p:grpSpPr>
        <p:sp>
          <p:nvSpPr>
            <p:cNvPr id="493" name="Google Shape;493;p30"/>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94" name="Google Shape;494;p30"/>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5" name="Google Shape;495;p30"/>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96" name="Google Shape;496;p30"/>
          <p:cNvGrpSpPr/>
          <p:nvPr/>
        </p:nvGrpSpPr>
        <p:grpSpPr>
          <a:xfrm rot="-420599">
            <a:off x="3682422" y="9493213"/>
            <a:ext cx="15092934" cy="1652778"/>
            <a:chOff x="-1524" y="-1524"/>
            <a:chExt cx="20123911" cy="2203704"/>
          </a:xfrm>
        </p:grpSpPr>
        <p:sp>
          <p:nvSpPr>
            <p:cNvPr id="497" name="Google Shape;497;p30"/>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98" name="Google Shape;498;p30"/>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9" name="Google Shape;499;p30"/>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500" name="Google Shape;500;p30"/>
          <p:cNvSpPr txBox="1"/>
          <p:nvPr/>
        </p:nvSpPr>
        <p:spPr>
          <a:xfrm>
            <a:off x="639376" y="561407"/>
            <a:ext cx="17648624" cy="6388416"/>
          </a:xfrm>
          <a:prstGeom prst="rect">
            <a:avLst/>
          </a:prstGeom>
          <a:noFill/>
          <a:ln>
            <a:noFill/>
          </a:ln>
        </p:spPr>
        <p:txBody>
          <a:bodyPr spcFirstLastPara="1" wrap="square" lIns="0" tIns="0" rIns="0" bIns="0" anchor="t" anchorCtr="0">
            <a:spAutoFit/>
          </a:bodyPr>
          <a:lstStyle/>
          <a:p>
            <a:pPr marL="0" marR="0" lvl="0" indent="0" algn="ctr" rtl="0">
              <a:lnSpc>
                <a:spcPct val="187458"/>
              </a:lnSpc>
              <a:spcBef>
                <a:spcPts val="0"/>
              </a:spcBef>
              <a:spcAft>
                <a:spcPts val="0"/>
              </a:spcAft>
              <a:buNone/>
            </a:pPr>
            <a:r>
              <a:rPr lang="en-US" sz="5400" dirty="0">
                <a:solidFill>
                  <a:srgbClr val="E98E24"/>
                </a:solidFill>
                <a:sym typeface="Calibri"/>
              </a:rPr>
              <a:t>Bigorexia: The Hidden Emotional Toll</a:t>
            </a:r>
            <a:endParaRPr sz="5400" dirty="0">
              <a:solidFill>
                <a:srgbClr val="E98E24"/>
              </a:solidFill>
            </a:endParaRPr>
          </a:p>
          <a:p>
            <a:pPr marL="0" marR="0" lvl="0" indent="0" algn="just" rtl="0">
              <a:lnSpc>
                <a:spcPct val="187458"/>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Persistent body dissatisfaction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despite visible muscularity.</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Distorted self-perception:</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feels inadequate even when objectively more muscular than peers.</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Low self-esteem:</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ongoing negative thoughts about appearance.</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Impact on intimacy: </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discomfort with nudity and sexual activity due to body shame.</a:t>
            </a:r>
            <a:endParaRPr dirty="0">
              <a:latin typeface="Arial" panose="020B0604020202020204" pitchFamily="34" charset="0"/>
              <a:cs typeface="Arial" panose="020B0604020202020204" pitchFamily="34" charset="0"/>
            </a:endParaRPr>
          </a:p>
          <a:p>
            <a:pPr marL="647697" marR="0" lvl="1" indent="-323847" algn="just" rtl="0">
              <a:lnSpc>
                <a:spcPct val="187458"/>
              </a:lnSpc>
              <a:spcBef>
                <a:spcPts val="0"/>
              </a:spcBef>
              <a:spcAft>
                <a:spcPts val="0"/>
              </a:spcAft>
              <a:buClr>
                <a:srgbClr val="000000"/>
              </a:buClr>
              <a:buSzPts val="2400"/>
              <a:buFont typeface="Arial"/>
              <a:buChar char="•"/>
            </a:pP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Emotional distress:</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feelings of hopelessness and questioning the purpose of continued effort.</a:t>
            </a:r>
            <a:endParaRPr dirty="0">
              <a:latin typeface="Arial" panose="020B0604020202020204" pitchFamily="34" charset="0"/>
              <a:cs typeface="Arial" panose="020B0604020202020204" pitchFamily="34" charset="0"/>
            </a:endParaRPr>
          </a:p>
          <a:p>
            <a:pPr marL="0" marR="0" lvl="0" indent="0" algn="just" rtl="0">
              <a:lnSpc>
                <a:spcPct val="187458"/>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grpSp>
        <p:nvGrpSpPr>
          <p:cNvPr id="492" name="Google Shape;492;p30"/>
          <p:cNvGrpSpPr/>
          <p:nvPr/>
        </p:nvGrpSpPr>
        <p:grpSpPr>
          <a:xfrm>
            <a:off x="-1143" y="9134206"/>
            <a:ext cx="18312195" cy="1166241"/>
            <a:chOff x="-1524" y="-1524"/>
            <a:chExt cx="24416259" cy="1554988"/>
          </a:xfrm>
        </p:grpSpPr>
        <p:sp>
          <p:nvSpPr>
            <p:cNvPr id="493" name="Google Shape;493;p30"/>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494" name="Google Shape;494;p30"/>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5" name="Google Shape;495;p30"/>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496" name="Google Shape;496;p30"/>
          <p:cNvGrpSpPr/>
          <p:nvPr/>
        </p:nvGrpSpPr>
        <p:grpSpPr>
          <a:xfrm rot="-420599">
            <a:off x="3682422" y="9493213"/>
            <a:ext cx="15092934" cy="1652778"/>
            <a:chOff x="-1524" y="-1524"/>
            <a:chExt cx="20123911" cy="2203704"/>
          </a:xfrm>
        </p:grpSpPr>
        <p:sp>
          <p:nvSpPr>
            <p:cNvPr id="497" name="Google Shape;497;p30"/>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498" name="Google Shape;498;p30"/>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9" name="Google Shape;499;p30"/>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500" name="Google Shape;500;p30"/>
          <p:cNvSpPr txBox="1"/>
          <p:nvPr/>
        </p:nvSpPr>
        <p:spPr>
          <a:xfrm>
            <a:off x="639376" y="3446351"/>
            <a:ext cx="17648624" cy="2935227"/>
          </a:xfrm>
          <a:prstGeom prst="rect">
            <a:avLst/>
          </a:prstGeom>
          <a:noFill/>
          <a:ln>
            <a:noFill/>
          </a:ln>
        </p:spPr>
        <p:txBody>
          <a:bodyPr spcFirstLastPara="1" wrap="square" lIns="0" tIns="0" rIns="0" bIns="0" anchor="t" anchorCtr="0">
            <a:spAutoFit/>
          </a:bodyPr>
          <a:lstStyle/>
          <a:p>
            <a:pPr marL="0" marR="0" lvl="0" indent="0" algn="ctr" rtl="0">
              <a:lnSpc>
                <a:spcPct val="187458"/>
              </a:lnSpc>
              <a:spcBef>
                <a:spcPts val="0"/>
              </a:spcBef>
              <a:spcAft>
                <a:spcPts val="0"/>
              </a:spcAft>
              <a:buNone/>
            </a:pPr>
            <a:r>
              <a:rPr lang="en-US" sz="5400" dirty="0">
                <a:solidFill>
                  <a:srgbClr val="E98E24"/>
                </a:solidFill>
                <a:sym typeface="Calibri"/>
              </a:rPr>
              <a:t>Thanks for your attention</a:t>
            </a:r>
            <a:endParaRPr sz="5400" dirty="0">
              <a:solidFill>
                <a:srgbClr val="E98E24"/>
              </a:solidFill>
            </a:endParaRPr>
          </a:p>
          <a:p>
            <a:pPr marL="0" marR="0" lvl="0" indent="0" algn="just" rtl="0">
              <a:lnSpc>
                <a:spcPct val="187458"/>
              </a:lnSpc>
              <a:spcBef>
                <a:spcPts val="0"/>
              </a:spcBef>
              <a:spcAft>
                <a:spcPts val="0"/>
              </a:spcAft>
              <a:buNone/>
            </a:pPr>
            <a:endParaRPr sz="2400" b="1" i="0" u="none" strike="noStrike" cap="none" dirty="0">
              <a:solidFill>
                <a:srgbClr val="000000"/>
              </a:solidFill>
              <a:latin typeface="Calibri"/>
              <a:ea typeface="Calibri"/>
              <a:cs typeface="Calibri"/>
              <a:sym typeface="Calibri"/>
            </a:endParaRPr>
          </a:p>
          <a:p>
            <a:pPr marL="0" marR="0" lvl="0" indent="0" algn="just" rtl="0">
              <a:lnSpc>
                <a:spcPct val="187458"/>
              </a:lnSpc>
              <a:spcBef>
                <a:spcPts val="0"/>
              </a:spcBef>
              <a:spcAft>
                <a:spcPts val="0"/>
              </a:spcAft>
              <a:buNone/>
            </a:pPr>
            <a:endParaRPr sz="24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2620992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grpSp>
        <p:nvGrpSpPr>
          <p:cNvPr id="126" name="Google Shape;126;p4"/>
          <p:cNvGrpSpPr/>
          <p:nvPr/>
        </p:nvGrpSpPr>
        <p:grpSpPr>
          <a:xfrm>
            <a:off x="-1143" y="9134206"/>
            <a:ext cx="18312195" cy="1166241"/>
            <a:chOff x="-1524" y="-1524"/>
            <a:chExt cx="24416259" cy="1554988"/>
          </a:xfrm>
        </p:grpSpPr>
        <p:sp>
          <p:nvSpPr>
            <p:cNvPr id="127" name="Google Shape;127;p4"/>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28" name="Google Shape;128;p4"/>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9" name="Google Shape;129;p4"/>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30" name="Google Shape;130;p4"/>
          <p:cNvGrpSpPr/>
          <p:nvPr/>
        </p:nvGrpSpPr>
        <p:grpSpPr>
          <a:xfrm rot="-420599">
            <a:off x="3682422" y="9493213"/>
            <a:ext cx="15092934" cy="1652778"/>
            <a:chOff x="-1524" y="-1524"/>
            <a:chExt cx="20123911" cy="2203704"/>
          </a:xfrm>
        </p:grpSpPr>
        <p:sp>
          <p:nvSpPr>
            <p:cNvPr id="131" name="Google Shape;131;p4"/>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32" name="Google Shape;132;p4"/>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3" name="Google Shape;133;p4"/>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34" name="Google Shape;134;p4"/>
          <p:cNvSpPr/>
          <p:nvPr/>
        </p:nvSpPr>
        <p:spPr>
          <a:xfrm>
            <a:off x="4685092" y="684592"/>
            <a:ext cx="8116229" cy="8116229"/>
          </a:xfrm>
          <a:custGeom>
            <a:avLst/>
            <a:gdLst/>
            <a:ahLst/>
            <a:cxnLst/>
            <a:rect l="l" t="t" r="r" b="b"/>
            <a:pathLst>
              <a:path w="8116229" h="8116229" extrusionOk="0">
                <a:moveTo>
                  <a:pt x="0" y="0"/>
                </a:moveTo>
                <a:lnTo>
                  <a:pt x="8116229" y="0"/>
                </a:lnTo>
                <a:lnTo>
                  <a:pt x="8116229" y="8116229"/>
                </a:lnTo>
                <a:lnTo>
                  <a:pt x="0" y="8116229"/>
                </a:lnTo>
                <a:lnTo>
                  <a:pt x="0" y="0"/>
                </a:lnTo>
                <a:close/>
              </a:path>
            </a:pathLst>
          </a:custGeom>
          <a:blipFill rotWithShape="1">
            <a:blip r:embed="rId5">
              <a:alphaModFix/>
            </a:blip>
            <a:stretch>
              <a:fillRect/>
            </a:stretch>
          </a:blipFill>
          <a:ln>
            <a:noFill/>
          </a:ln>
        </p:spPr>
        <p:txBody>
          <a:bodyPr/>
          <a:lstStyle/>
          <a:p>
            <a:endParaRPr lang="it-IT"/>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grpSp>
        <p:nvGrpSpPr>
          <p:cNvPr id="139" name="Google Shape;139;p5"/>
          <p:cNvGrpSpPr/>
          <p:nvPr/>
        </p:nvGrpSpPr>
        <p:grpSpPr>
          <a:xfrm>
            <a:off x="-1143" y="9134206"/>
            <a:ext cx="18312195" cy="1166241"/>
            <a:chOff x="-1524" y="-1524"/>
            <a:chExt cx="24416259" cy="1554988"/>
          </a:xfrm>
        </p:grpSpPr>
        <p:sp>
          <p:nvSpPr>
            <p:cNvPr id="140" name="Google Shape;140;p5"/>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41" name="Google Shape;141;p5"/>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2" name="Google Shape;142;p5"/>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43" name="Google Shape;143;p5"/>
          <p:cNvGrpSpPr/>
          <p:nvPr/>
        </p:nvGrpSpPr>
        <p:grpSpPr>
          <a:xfrm rot="-420599">
            <a:off x="3682422" y="9493213"/>
            <a:ext cx="15092934" cy="1652778"/>
            <a:chOff x="-1524" y="-1524"/>
            <a:chExt cx="20123911" cy="2203704"/>
          </a:xfrm>
        </p:grpSpPr>
        <p:sp>
          <p:nvSpPr>
            <p:cNvPr id="144" name="Google Shape;144;p5"/>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45" name="Google Shape;145;p5"/>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6" name="Google Shape;146;p5"/>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47" name="Google Shape;147;p5"/>
          <p:cNvSpPr txBox="1"/>
          <p:nvPr/>
        </p:nvSpPr>
        <p:spPr>
          <a:xfrm>
            <a:off x="2502650" y="1271883"/>
            <a:ext cx="13700988" cy="2727670"/>
          </a:xfrm>
          <a:prstGeom prst="rect">
            <a:avLst/>
          </a:prstGeom>
          <a:noFill/>
          <a:ln>
            <a:noFill/>
          </a:ln>
        </p:spPr>
        <p:txBody>
          <a:bodyPr spcFirstLastPara="1" wrap="square" lIns="0" tIns="0" rIns="0" bIns="0" anchor="t" anchorCtr="0">
            <a:spAutoFit/>
          </a:bodyPr>
          <a:lstStyle/>
          <a:p>
            <a:pPr marL="0" marR="0" lvl="0" indent="0" algn="just" rtl="0">
              <a:lnSpc>
                <a:spcPct val="140007"/>
              </a:lnSpc>
              <a:spcBef>
                <a:spcPts val="0"/>
              </a:spcBef>
              <a:spcAft>
                <a:spcPts val="0"/>
              </a:spcAft>
              <a:buNone/>
            </a:pPr>
            <a:r>
              <a:rPr lang="en-US" sz="2532" b="0" i="0" u="none" strike="noStrike" cap="none" dirty="0">
                <a:solidFill>
                  <a:srgbClr val="000000"/>
                </a:solidFill>
                <a:latin typeface="Arial" panose="020B0604020202020204" pitchFamily="34" charset="0"/>
                <a:ea typeface="Calibri"/>
                <a:cs typeface="Arial" panose="020B0604020202020204" pitchFamily="34" charset="0"/>
                <a:sym typeface="Calibri"/>
              </a:rPr>
              <a:t>Diagnostic criteria according to DSM-5 TR: </a:t>
            </a:r>
            <a:endParaRPr dirty="0">
              <a:latin typeface="Arial" panose="020B0604020202020204" pitchFamily="34" charset="0"/>
              <a:cs typeface="Arial" panose="020B0604020202020204" pitchFamily="34" charset="0"/>
            </a:endParaRPr>
          </a:p>
          <a:p>
            <a:pPr marL="546754" marR="0" lvl="1" indent="-273377" algn="just" rtl="0">
              <a:lnSpc>
                <a:spcPct val="140007"/>
              </a:lnSpc>
              <a:spcBef>
                <a:spcPts val="0"/>
              </a:spcBef>
              <a:spcAft>
                <a:spcPts val="0"/>
              </a:spcAft>
              <a:buClr>
                <a:srgbClr val="000000"/>
              </a:buClr>
              <a:buSzPts val="2532"/>
              <a:buFont typeface="Arial"/>
              <a:buChar char="•"/>
            </a:pPr>
            <a:r>
              <a:rPr lang="en-US" sz="2532" b="0" i="0" u="none" strike="noStrike" cap="none" dirty="0">
                <a:solidFill>
                  <a:srgbClr val="000000"/>
                </a:solidFill>
                <a:latin typeface="Arial" panose="020B0604020202020204" pitchFamily="34" charset="0"/>
                <a:ea typeface="Calibri"/>
                <a:cs typeface="Arial" panose="020B0604020202020204" pitchFamily="34" charset="0"/>
                <a:sym typeface="Calibri"/>
              </a:rPr>
              <a:t>a gradual or rapid decrease in food intake resulting in weight loss; </a:t>
            </a:r>
            <a:endParaRPr dirty="0">
              <a:latin typeface="Arial" panose="020B0604020202020204" pitchFamily="34" charset="0"/>
              <a:cs typeface="Arial" panose="020B0604020202020204" pitchFamily="34" charset="0"/>
            </a:endParaRPr>
          </a:p>
          <a:p>
            <a:pPr marL="546754" marR="0" lvl="1" indent="-273377" algn="just" rtl="0">
              <a:lnSpc>
                <a:spcPct val="140007"/>
              </a:lnSpc>
              <a:spcBef>
                <a:spcPts val="0"/>
              </a:spcBef>
              <a:spcAft>
                <a:spcPts val="0"/>
              </a:spcAft>
              <a:buClr>
                <a:srgbClr val="000000"/>
              </a:buClr>
              <a:buSzPts val="2532"/>
              <a:buFont typeface="Arial"/>
              <a:buChar char="•"/>
            </a:pPr>
            <a:r>
              <a:rPr lang="en-US" sz="2532" b="0" i="0" u="none" strike="noStrike" cap="none" dirty="0">
                <a:solidFill>
                  <a:srgbClr val="000000"/>
                </a:solidFill>
                <a:latin typeface="Arial" panose="020B0604020202020204" pitchFamily="34" charset="0"/>
                <a:ea typeface="Calibri"/>
                <a:cs typeface="Arial" panose="020B0604020202020204" pitchFamily="34" charset="0"/>
                <a:sym typeface="Calibri"/>
              </a:rPr>
              <a:t>an intense fear of gaining weight despite progressive weight loss and/or underweight, which can reach severe levels; </a:t>
            </a:r>
            <a:endParaRPr dirty="0">
              <a:latin typeface="Arial" panose="020B0604020202020204" pitchFamily="34" charset="0"/>
              <a:cs typeface="Arial" panose="020B0604020202020204" pitchFamily="34" charset="0"/>
            </a:endParaRPr>
          </a:p>
          <a:p>
            <a:pPr marL="546754" marR="0" lvl="1" indent="-273377" algn="just" rtl="0">
              <a:lnSpc>
                <a:spcPct val="140007"/>
              </a:lnSpc>
              <a:spcBef>
                <a:spcPts val="0"/>
              </a:spcBef>
              <a:spcAft>
                <a:spcPts val="0"/>
              </a:spcAft>
              <a:buClr>
                <a:srgbClr val="000000"/>
              </a:buClr>
              <a:buSzPts val="2532"/>
              <a:buFont typeface="Arial"/>
              <a:buChar char="•"/>
            </a:pPr>
            <a:r>
              <a:rPr lang="en-US" sz="2532" b="0" i="0" u="none" strike="noStrike" cap="none" dirty="0">
                <a:solidFill>
                  <a:srgbClr val="000000"/>
                </a:solidFill>
                <a:latin typeface="Arial" panose="020B0604020202020204" pitchFamily="34" charset="0"/>
                <a:ea typeface="Calibri"/>
                <a:cs typeface="Arial" panose="020B0604020202020204" pitchFamily="34" charset="0"/>
                <a:sym typeface="Calibri"/>
              </a:rPr>
              <a:t>a distorted perception of body image.</a:t>
            </a:r>
            <a:endParaRPr dirty="0">
              <a:latin typeface="Arial" panose="020B0604020202020204" pitchFamily="34" charset="0"/>
              <a:cs typeface="Arial" panose="020B0604020202020204" pitchFamily="34" charset="0"/>
            </a:endParaRPr>
          </a:p>
        </p:txBody>
      </p:sp>
      <p:sp>
        <p:nvSpPr>
          <p:cNvPr id="148" name="Google Shape;148;p5"/>
          <p:cNvSpPr txBox="1"/>
          <p:nvPr/>
        </p:nvSpPr>
        <p:spPr>
          <a:xfrm>
            <a:off x="2294313" y="321164"/>
            <a:ext cx="9324695" cy="830997"/>
          </a:xfrm>
          <a:prstGeom prst="rect">
            <a:avLst/>
          </a:prstGeom>
          <a:noFill/>
          <a:ln>
            <a:noFill/>
          </a:ln>
        </p:spPr>
        <p:txBody>
          <a:bodyPr spcFirstLastPara="1" wrap="square" lIns="0" tIns="0" rIns="0" bIns="0" anchor="t" anchorCtr="0">
            <a:spAutoFit/>
          </a:bodyPr>
          <a:lstStyle/>
          <a:p>
            <a:pPr marL="0" lvl="0" indent="0" algn="ctr">
              <a:buClr>
                <a:schemeClr val="dk1"/>
              </a:buClr>
              <a:buSzPts val="1800"/>
            </a:pPr>
            <a:r>
              <a:rPr lang="en-US" sz="5400" dirty="0">
                <a:solidFill>
                  <a:srgbClr val="E98E24"/>
                </a:solidFill>
                <a:sym typeface="Calibri"/>
              </a:rPr>
              <a:t>Anorexia Nervosa (AN)</a:t>
            </a:r>
          </a:p>
        </p:txBody>
      </p:sp>
      <p:sp>
        <p:nvSpPr>
          <p:cNvPr id="149" name="Google Shape;149;p5"/>
          <p:cNvSpPr txBox="1"/>
          <p:nvPr/>
        </p:nvSpPr>
        <p:spPr>
          <a:xfrm>
            <a:off x="2502650" y="4093557"/>
            <a:ext cx="13700988" cy="4084901"/>
          </a:xfrm>
          <a:prstGeom prst="rect">
            <a:avLst/>
          </a:prstGeom>
          <a:noFill/>
          <a:ln>
            <a:noFill/>
          </a:ln>
        </p:spPr>
        <p:txBody>
          <a:bodyPr spcFirstLastPara="1" wrap="square" lIns="0" tIns="0" rIns="0" bIns="0" anchor="t" anchorCtr="0">
            <a:spAutoFit/>
          </a:bodyPr>
          <a:lstStyle/>
          <a:p>
            <a:pPr marL="0" marR="0" lvl="0" indent="0" algn="just" rtl="0">
              <a:lnSpc>
                <a:spcPct val="158250"/>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The typical peak onset occurs in both sexes between the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ages of 15-19</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However, in recent years, there has been an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earlier age of onset</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coinciding with the general trend of earlier puberty. </a:t>
            </a:r>
          </a:p>
          <a:p>
            <a:pPr marL="0" marR="0" lvl="0" indent="0" algn="just" rtl="0">
              <a:lnSpc>
                <a:spcPct val="158250"/>
              </a:lnSpc>
              <a:spcBef>
                <a:spcPts val="0"/>
              </a:spcBef>
              <a:spcAft>
                <a:spcPts val="0"/>
              </a:spcAft>
              <a:buNone/>
            </a:pPr>
            <a:r>
              <a:rPr lang="en-US" sz="2400" b="0" i="1" u="none" strike="noStrike" cap="none" dirty="0">
                <a:solidFill>
                  <a:srgbClr val="000000"/>
                </a:solidFill>
                <a:latin typeface="Arial" panose="020B0604020202020204" pitchFamily="34" charset="0"/>
                <a:ea typeface="Calibri"/>
                <a:cs typeface="Arial" panose="020B0604020202020204" pitchFamily="34" charset="0"/>
                <a:sym typeface="Calibri"/>
              </a:rPr>
              <a:t>The clinical presentation of the disorder in preadolescence can differ from that in adolescence. </a:t>
            </a:r>
            <a:endParaRPr dirty="0">
              <a:latin typeface="Arial" panose="020B0604020202020204" pitchFamily="34" charset="0"/>
              <a:cs typeface="Arial" panose="020B0604020202020204" pitchFamily="34" charset="0"/>
            </a:endParaRPr>
          </a:p>
          <a:p>
            <a:pPr marL="0" marR="0" lvl="0" indent="0" algn="just" rtl="0">
              <a:lnSpc>
                <a:spcPct val="158250"/>
              </a:lnSpc>
              <a:spcBef>
                <a:spcPts val="0"/>
              </a:spcBef>
              <a:spcAft>
                <a:spcPts val="0"/>
              </a:spcAft>
              <a:buNone/>
            </a:pPr>
            <a:endParaRPr sz="2400" b="0" i="1" u="none" strike="noStrike" cap="none" dirty="0">
              <a:solidFill>
                <a:srgbClr val="000000"/>
              </a:solidFill>
              <a:latin typeface="Arial" panose="020B0604020202020204" pitchFamily="34" charset="0"/>
              <a:ea typeface="Calibri"/>
              <a:cs typeface="Arial" panose="020B0604020202020204" pitchFamily="34" charset="0"/>
              <a:sym typeface="Calibri"/>
            </a:endParaRPr>
          </a:p>
          <a:p>
            <a:pPr marL="0" marR="0" lvl="0" indent="0" algn="just" rtl="0">
              <a:lnSpc>
                <a:spcPct val="158250"/>
              </a:lnSpc>
              <a:spcBef>
                <a:spcPts val="0"/>
              </a:spcBef>
              <a:spcAft>
                <a:spcPts val="0"/>
              </a:spcAft>
              <a:buNone/>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If not recognized and treated promptly, AN can negatively affect physical and psychological development, leading to disability and interruption of the growth process, with potentially significant long-term consequences.</a:t>
            </a:r>
            <a:endParaRPr dirty="0">
              <a:latin typeface="Arial" panose="020B0604020202020204" pitchFamily="34" charset="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grpSp>
        <p:nvGrpSpPr>
          <p:cNvPr id="154" name="Google Shape;154;p6"/>
          <p:cNvGrpSpPr/>
          <p:nvPr/>
        </p:nvGrpSpPr>
        <p:grpSpPr>
          <a:xfrm>
            <a:off x="-1143" y="8967946"/>
            <a:ext cx="18312195" cy="1166241"/>
            <a:chOff x="-1524" y="-1524"/>
            <a:chExt cx="24416259" cy="1554988"/>
          </a:xfrm>
        </p:grpSpPr>
        <p:sp>
          <p:nvSpPr>
            <p:cNvPr id="155" name="Google Shape;155;p6"/>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56" name="Google Shape;156;p6"/>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7" name="Google Shape;157;p6"/>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58" name="Google Shape;158;p6"/>
          <p:cNvGrpSpPr/>
          <p:nvPr/>
        </p:nvGrpSpPr>
        <p:grpSpPr>
          <a:xfrm rot="-420599">
            <a:off x="3682422" y="9493213"/>
            <a:ext cx="15092934" cy="1652778"/>
            <a:chOff x="-1524" y="-1524"/>
            <a:chExt cx="20123911" cy="2203704"/>
          </a:xfrm>
        </p:grpSpPr>
        <p:sp>
          <p:nvSpPr>
            <p:cNvPr id="159" name="Google Shape;159;p6"/>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60" name="Google Shape;160;p6"/>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1" name="Google Shape;161;p6"/>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62" name="Google Shape;162;p6"/>
          <p:cNvSpPr txBox="1"/>
          <p:nvPr/>
        </p:nvSpPr>
        <p:spPr>
          <a:xfrm>
            <a:off x="1048463" y="1469400"/>
            <a:ext cx="15646957" cy="7109639"/>
          </a:xfrm>
          <a:prstGeom prst="rect">
            <a:avLst/>
          </a:prstGeom>
          <a:noFill/>
          <a:ln>
            <a:noFill/>
          </a:ln>
        </p:spPr>
        <p:txBody>
          <a:bodyPr spcFirstLastPara="1" wrap="square" lIns="0" tIns="0" rIns="0" bIns="0" anchor="t" anchorCtr="0">
            <a:spAutoFit/>
          </a:bodyPr>
          <a:lstStyle/>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Usually with food restriction: </a:t>
            </a:r>
            <a:endParaRPr sz="2400" dirty="0">
              <a:solidFill>
                <a:schemeClr val="dk1"/>
              </a:solidFill>
              <a:latin typeface="Arial" panose="020B0604020202020204" pitchFamily="34" charset="0"/>
              <a:cs typeface="Arial" panose="020B0604020202020204" pitchFamily="34" charset="0"/>
              <a:sym typeface="Calibri"/>
            </a:endParaRPr>
          </a:p>
          <a:p>
            <a:pPr marL="1295403" marR="0" lvl="2" indent="-431800" algn="just" rtl="0">
              <a:lnSpc>
                <a:spcPct val="1750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following a diet aimed to weight loss (poor caloric intake, avoiding carbohydrates and fats/intermitting fasting/small food portions). </a:t>
            </a:r>
            <a:endParaRPr sz="2400" dirty="0">
              <a:solidFill>
                <a:schemeClr val="dk1"/>
              </a:solidFill>
              <a:latin typeface="Arial" panose="020B0604020202020204" pitchFamily="34" charset="0"/>
              <a:cs typeface="Arial" panose="020B0604020202020204" pitchFamily="34" charset="0"/>
              <a:sym typeface="Calibri"/>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Patients with AN often rationalize their food restrictions by claiming food intolerances or allergies, stating that certain foods make them feel unwell or by reporting feeling particularly bloated after eating certain foods.</a:t>
            </a:r>
            <a:endParaRPr sz="2400" dirty="0">
              <a:solidFill>
                <a:schemeClr val="dk1"/>
              </a:solidFill>
              <a:latin typeface="Arial" panose="020B0604020202020204" pitchFamily="34" charset="0"/>
              <a:cs typeface="Arial" panose="020B0604020202020204" pitchFamily="34" charset="0"/>
              <a:sym typeface="Calibri"/>
            </a:endParaRPr>
          </a:p>
          <a:p>
            <a:pPr marL="342900" marR="0" lvl="0" indent="-342900" algn="just" rtl="0">
              <a:lnSpc>
                <a:spcPct val="1750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Primary goal: modify body image in response to dissatisfaction with  physical appearance and low self-esteem according to personal ideals of beauty. These beauty ideals are often unrealistic and influenced by distorted images on the web.</a:t>
            </a:r>
            <a:endParaRPr sz="2400" dirty="0">
              <a:solidFill>
                <a:schemeClr val="dk1"/>
              </a:solidFill>
              <a:latin typeface="Arial" panose="020B0604020202020204" pitchFamily="34" charset="0"/>
              <a:cs typeface="Arial" panose="020B0604020202020204" pitchFamily="34" charset="0"/>
              <a:sym typeface="Calibri"/>
            </a:endParaRPr>
          </a:p>
          <a:p>
            <a:pPr marL="342900" marR="0" lvl="0" indent="-342900" algn="just" rtl="0">
              <a:lnSpc>
                <a:spcPct val="175000"/>
              </a:lnSpc>
              <a:spcBef>
                <a:spcPts val="0"/>
              </a:spcBef>
              <a:spcAft>
                <a:spcPts val="0"/>
              </a:spcAft>
              <a:buFont typeface="Wingdings" panose="05000000000000000000" pitchFamily="2" charset="2"/>
              <a:buChar char="§"/>
            </a:pPr>
            <a:endParaRPr sz="2400" b="0" i="0" u="none" strike="noStrike" cap="none" dirty="0">
              <a:solidFill>
                <a:srgbClr val="000000"/>
              </a:solidFill>
              <a:latin typeface="Calibri"/>
              <a:ea typeface="Calibri"/>
              <a:cs typeface="Calibri"/>
              <a:sym typeface="Calibri"/>
            </a:endParaRPr>
          </a:p>
          <a:p>
            <a:pPr marL="666751" marR="0" lvl="1" indent="-342900" algn="just" rtl="0">
              <a:lnSpc>
                <a:spcPct val="1400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At early stages of disease, people with AN may refer a traumatic event.</a:t>
            </a:r>
            <a:r>
              <a:rPr lang="en-US" sz="2400" dirty="0">
                <a:solidFill>
                  <a:schemeClr val="dk1"/>
                </a:solidFill>
                <a:latin typeface="Arial" panose="020B0604020202020204" pitchFamily="34" charset="0"/>
                <a:cs typeface="Arial" panose="020B0604020202020204" pitchFamily="34" charset="0"/>
                <a:sym typeface="Arimo"/>
              </a:rPr>
              <a:t> </a:t>
            </a:r>
            <a:endParaRPr sz="2400" dirty="0">
              <a:solidFill>
                <a:schemeClr val="dk1"/>
              </a:solidFill>
              <a:latin typeface="Arial" panose="020B0604020202020204" pitchFamily="34" charset="0"/>
              <a:cs typeface="Arial" panose="020B0604020202020204" pitchFamily="34" charset="0"/>
            </a:endParaRPr>
          </a:p>
        </p:txBody>
      </p:sp>
      <p:sp>
        <p:nvSpPr>
          <p:cNvPr id="163" name="Google Shape;163;p6"/>
          <p:cNvSpPr txBox="1"/>
          <p:nvPr/>
        </p:nvSpPr>
        <p:spPr>
          <a:xfrm>
            <a:off x="2693325" y="502524"/>
            <a:ext cx="10588432" cy="830997"/>
          </a:xfrm>
          <a:prstGeom prst="rect">
            <a:avLst/>
          </a:prstGeom>
          <a:noFill/>
          <a:ln>
            <a:noFill/>
          </a:ln>
        </p:spPr>
        <p:txBody>
          <a:bodyPr spcFirstLastPara="1" wrap="square" lIns="0" tIns="0" rIns="0" bIns="0" anchor="t" anchorCtr="0">
            <a:spAutoFit/>
          </a:bodyPr>
          <a:lstStyle/>
          <a:p>
            <a:pPr marL="0" lvl="0" indent="0" algn="ctr">
              <a:buClr>
                <a:schemeClr val="dk1"/>
              </a:buClr>
              <a:buSzPts val="1800"/>
            </a:pPr>
            <a:r>
              <a:rPr lang="en-US" sz="5400" dirty="0">
                <a:solidFill>
                  <a:srgbClr val="E98E24"/>
                </a:solidFill>
                <a:sym typeface="Calibri"/>
              </a:rPr>
              <a:t>AN: How It Starts In Adolescence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grpSp>
        <p:nvGrpSpPr>
          <p:cNvPr id="168" name="Google Shape;168;p7"/>
          <p:cNvGrpSpPr/>
          <p:nvPr/>
        </p:nvGrpSpPr>
        <p:grpSpPr>
          <a:xfrm>
            <a:off x="-1143" y="9134206"/>
            <a:ext cx="18312195" cy="1166241"/>
            <a:chOff x="-1524" y="-1524"/>
            <a:chExt cx="24416259" cy="1554988"/>
          </a:xfrm>
        </p:grpSpPr>
        <p:sp>
          <p:nvSpPr>
            <p:cNvPr id="169" name="Google Shape;169;p7"/>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70" name="Google Shape;170;p7"/>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1" name="Google Shape;171;p7"/>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172" name="Google Shape;172;p7"/>
          <p:cNvGrpSpPr/>
          <p:nvPr/>
        </p:nvGrpSpPr>
        <p:grpSpPr>
          <a:xfrm rot="-420599">
            <a:off x="3682422" y="9493213"/>
            <a:ext cx="15092934" cy="1652778"/>
            <a:chOff x="-1524" y="-1524"/>
            <a:chExt cx="20123911" cy="2203704"/>
          </a:xfrm>
        </p:grpSpPr>
        <p:sp>
          <p:nvSpPr>
            <p:cNvPr id="173" name="Google Shape;173;p7"/>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74" name="Google Shape;174;p7"/>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5" name="Google Shape;175;p7"/>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176" name="Google Shape;176;p7"/>
          <p:cNvSpPr txBox="1"/>
          <p:nvPr/>
        </p:nvSpPr>
        <p:spPr>
          <a:xfrm>
            <a:off x="2144737" y="1578514"/>
            <a:ext cx="14058900" cy="7755969"/>
          </a:xfrm>
          <a:prstGeom prst="rect">
            <a:avLst/>
          </a:prstGeom>
          <a:noFill/>
          <a:ln>
            <a:noFill/>
          </a:ln>
        </p:spPr>
        <p:txBody>
          <a:bodyPr spcFirstLastPara="1" wrap="square" lIns="0" tIns="0" rIns="0" bIns="0" anchor="t" anchorCtr="0">
            <a:spAutoFit/>
          </a:bodyPr>
          <a:lstStyle/>
          <a:p>
            <a:pPr marL="647702" marR="0" lvl="1" indent="-323851" algn="just" rtl="0">
              <a:lnSpc>
                <a:spcPct val="175000"/>
              </a:lnSpc>
              <a:spcBef>
                <a:spcPts val="0"/>
              </a:spcBef>
              <a:spcAft>
                <a:spcPts val="0"/>
              </a:spcAft>
              <a:buClr>
                <a:srgbClr val="000000"/>
              </a:buClr>
              <a:buSzPts val="2400"/>
              <a:buFont typeface="Arial"/>
              <a:buChar char="•"/>
            </a:pPr>
            <a:r>
              <a:rPr lang="en-US" sz="2400" dirty="0">
                <a:solidFill>
                  <a:schemeClr val="dk1"/>
                </a:solidFill>
                <a:latin typeface="Arial" panose="020B0604020202020204" pitchFamily="34" charset="0"/>
                <a:cs typeface="Arial" panose="020B0604020202020204" pitchFamily="34" charset="0"/>
                <a:sym typeface="Calibri"/>
              </a:rPr>
              <a:t>Adolescence with AN may </a:t>
            </a:r>
            <a:r>
              <a:rPr lang="en-US" sz="2400" dirty="0" err="1">
                <a:solidFill>
                  <a:schemeClr val="dk1"/>
                </a:solidFill>
                <a:latin typeface="Arial" panose="020B0604020202020204" pitchFamily="34" charset="0"/>
                <a:cs typeface="Arial" panose="020B0604020202020204" pitchFamily="34" charset="0"/>
                <a:sym typeface="Calibri"/>
              </a:rPr>
              <a:t>costant</a:t>
            </a:r>
            <a:r>
              <a:rPr lang="en-US" sz="2400" dirty="0">
                <a:solidFill>
                  <a:schemeClr val="dk1"/>
                </a:solidFill>
                <a:latin typeface="Arial" panose="020B0604020202020204" pitchFamily="34" charset="0"/>
                <a:cs typeface="Arial" panose="020B0604020202020204" pitchFamily="34" charset="0"/>
                <a:sym typeface="Calibri"/>
              </a:rPr>
              <a:t> check their weight and body shape in front of mirrors.  </a:t>
            </a:r>
            <a:endParaRPr sz="2400" dirty="0">
              <a:solidFill>
                <a:schemeClr val="dk1"/>
              </a:solidFill>
              <a:latin typeface="Arial" panose="020B0604020202020204" pitchFamily="34" charset="0"/>
              <a:cs typeface="Arial" panose="020B0604020202020204" pitchFamily="34" charset="0"/>
            </a:endParaRPr>
          </a:p>
          <a:p>
            <a:pPr marL="0" marR="0" lvl="0" indent="0" algn="just" rtl="0">
              <a:lnSpc>
                <a:spcPct val="175000"/>
              </a:lnSpc>
              <a:spcBef>
                <a:spcPts val="0"/>
              </a:spcBef>
              <a:spcAft>
                <a:spcPts val="0"/>
              </a:spcAft>
              <a:buNone/>
            </a:pPr>
            <a:endParaRPr sz="2400" dirty="0">
              <a:solidFill>
                <a:schemeClr val="dk1"/>
              </a:solidFill>
              <a:latin typeface="Arial" panose="020B0604020202020204" pitchFamily="34" charset="0"/>
              <a:cs typeface="Arial" panose="020B0604020202020204" pitchFamily="34" charset="0"/>
              <a:sym typeface="Calibri"/>
            </a:endParaRPr>
          </a:p>
          <a:p>
            <a:pPr marL="647702" marR="0" lvl="1" indent="-323851" algn="just" rtl="0">
              <a:lnSpc>
                <a:spcPct val="175000"/>
              </a:lnSpc>
              <a:spcBef>
                <a:spcPts val="0"/>
              </a:spcBef>
              <a:spcAft>
                <a:spcPts val="0"/>
              </a:spcAft>
              <a:buClr>
                <a:srgbClr val="000000"/>
              </a:buClr>
              <a:buSzPts val="2400"/>
              <a:buFont typeface="Arial"/>
              <a:buChar char="•"/>
            </a:pPr>
            <a:r>
              <a:rPr lang="en-US" sz="2400" dirty="0">
                <a:solidFill>
                  <a:schemeClr val="dk1"/>
                </a:solidFill>
                <a:latin typeface="Arial" panose="020B0604020202020204" pitchFamily="34" charset="0"/>
                <a:cs typeface="Arial" panose="020B0604020202020204" pitchFamily="34" charset="0"/>
                <a:sym typeface="Calibri"/>
              </a:rPr>
              <a:t>Initially, weight loss becomes a source of empowerment: adolescence with AN may experience a sense of increased well-being and self-efficacy from weight loss and changes in body shape. </a:t>
            </a:r>
            <a:endParaRPr sz="2400" dirty="0">
              <a:solidFill>
                <a:schemeClr val="dk1"/>
              </a:solidFill>
              <a:latin typeface="Arial" panose="020B0604020202020204" pitchFamily="34" charset="0"/>
              <a:cs typeface="Arial" panose="020B0604020202020204" pitchFamily="34" charset="0"/>
            </a:endParaRPr>
          </a:p>
          <a:p>
            <a:pPr marL="0" marR="0" lvl="0" indent="0" algn="just" rtl="0">
              <a:lnSpc>
                <a:spcPct val="175000"/>
              </a:lnSpc>
              <a:spcBef>
                <a:spcPts val="0"/>
              </a:spcBef>
              <a:spcAft>
                <a:spcPts val="0"/>
              </a:spcAft>
              <a:buNone/>
            </a:pPr>
            <a:endParaRPr sz="2400" dirty="0">
              <a:solidFill>
                <a:schemeClr val="dk1"/>
              </a:solidFill>
              <a:latin typeface="Arial" panose="020B0604020202020204" pitchFamily="34" charset="0"/>
              <a:cs typeface="Arial" panose="020B0604020202020204" pitchFamily="34" charset="0"/>
              <a:sym typeface="Calibri"/>
            </a:endParaRPr>
          </a:p>
          <a:p>
            <a:pPr marL="647702" marR="0" lvl="1" indent="-323851" algn="just" rtl="0">
              <a:lnSpc>
                <a:spcPct val="175000"/>
              </a:lnSpc>
              <a:spcBef>
                <a:spcPts val="0"/>
              </a:spcBef>
              <a:spcAft>
                <a:spcPts val="0"/>
              </a:spcAft>
              <a:buClr>
                <a:srgbClr val="000000"/>
              </a:buClr>
              <a:buSzPts val="2400"/>
              <a:buFont typeface="Arial"/>
              <a:buChar char="•"/>
            </a:pPr>
            <a:r>
              <a:rPr lang="en-US" sz="2400" dirty="0">
                <a:solidFill>
                  <a:schemeClr val="dk1"/>
                </a:solidFill>
                <a:latin typeface="Arial" panose="020B0604020202020204" pitchFamily="34" charset="0"/>
                <a:cs typeface="Arial" panose="020B0604020202020204" pitchFamily="34" charset="0"/>
                <a:sym typeface="Calibri"/>
              </a:rPr>
              <a:t>False beliefs that controlling the body may help them cope with negative emotions, low self-esteem, inadequacy and a perceived chaotic or out-of-control environment leading to self-discipline and personal success. </a:t>
            </a:r>
            <a:endParaRPr sz="2400" dirty="0">
              <a:solidFill>
                <a:schemeClr val="dk1"/>
              </a:solidFill>
              <a:latin typeface="Arial" panose="020B0604020202020204" pitchFamily="34" charset="0"/>
              <a:cs typeface="Arial" panose="020B0604020202020204" pitchFamily="34" charset="0"/>
            </a:endParaRPr>
          </a:p>
          <a:p>
            <a:pPr marL="0" marR="0" lvl="0" indent="0" algn="just" rtl="0">
              <a:lnSpc>
                <a:spcPct val="175000"/>
              </a:lnSpc>
              <a:spcBef>
                <a:spcPts val="0"/>
              </a:spcBef>
              <a:spcAft>
                <a:spcPts val="0"/>
              </a:spcAft>
              <a:buNone/>
            </a:pPr>
            <a:endParaRPr sz="2400" dirty="0">
              <a:solidFill>
                <a:schemeClr val="dk1"/>
              </a:solidFill>
              <a:latin typeface="Arial" panose="020B0604020202020204" pitchFamily="34" charset="0"/>
              <a:cs typeface="Arial" panose="020B0604020202020204" pitchFamily="34" charset="0"/>
              <a:sym typeface="Calibri"/>
            </a:endParaRPr>
          </a:p>
          <a:p>
            <a:pPr marL="647702" marR="0" lvl="1" indent="-323851" algn="just" rtl="0">
              <a:lnSpc>
                <a:spcPct val="175000"/>
              </a:lnSpc>
              <a:spcBef>
                <a:spcPts val="0"/>
              </a:spcBef>
              <a:spcAft>
                <a:spcPts val="0"/>
              </a:spcAft>
              <a:buClr>
                <a:srgbClr val="000000"/>
              </a:buClr>
              <a:buSzPts val="2400"/>
              <a:buFont typeface="Arial"/>
              <a:buChar char="•"/>
            </a:pPr>
            <a:r>
              <a:rPr lang="en-US" sz="2400" dirty="0">
                <a:solidFill>
                  <a:schemeClr val="dk1"/>
                </a:solidFill>
                <a:latin typeface="Arial" panose="020B0604020202020204" pitchFamily="34" charset="0"/>
                <a:cs typeface="Arial" panose="020B0604020202020204" pitchFamily="34" charset="0"/>
                <a:sym typeface="Calibri"/>
              </a:rPr>
              <a:t>Weight loss becomes a way to assert personal strength and capability.</a:t>
            </a:r>
            <a:endParaRPr sz="2400" dirty="0">
              <a:solidFill>
                <a:schemeClr val="dk1"/>
              </a:solidFill>
              <a:latin typeface="Arial" panose="020B0604020202020204" pitchFamily="34" charset="0"/>
              <a:cs typeface="Arial" panose="020B0604020202020204" pitchFamily="34" charset="0"/>
            </a:endParaRPr>
          </a:p>
          <a:p>
            <a:pPr marL="0" marR="0" lvl="0" indent="0" algn="just" rtl="0">
              <a:lnSpc>
                <a:spcPct val="140000"/>
              </a:lnSpc>
              <a:spcBef>
                <a:spcPts val="0"/>
              </a:spcBef>
              <a:spcAft>
                <a:spcPts val="0"/>
              </a:spcAft>
              <a:buNone/>
            </a:pPr>
            <a:endParaRPr sz="3000" b="0" i="0" u="none" strike="noStrike" cap="none" dirty="0">
              <a:solidFill>
                <a:srgbClr val="000000"/>
              </a:solidFill>
              <a:latin typeface="Arimo"/>
              <a:ea typeface="Arimo"/>
              <a:cs typeface="Arimo"/>
              <a:sym typeface="Arimo"/>
            </a:endParaRPr>
          </a:p>
          <a:p>
            <a:pPr marL="0" marR="0" lvl="0" indent="0" algn="just" rtl="0">
              <a:lnSpc>
                <a:spcPct val="140000"/>
              </a:lnSpc>
              <a:spcBef>
                <a:spcPts val="0"/>
              </a:spcBef>
              <a:spcAft>
                <a:spcPts val="0"/>
              </a:spcAft>
              <a:buNone/>
            </a:pPr>
            <a:endParaRPr sz="3000" b="0" i="0" u="none" strike="noStrike" cap="none" dirty="0">
              <a:solidFill>
                <a:srgbClr val="000000"/>
              </a:solidFill>
              <a:latin typeface="Arimo"/>
              <a:ea typeface="Arimo"/>
              <a:cs typeface="Arimo"/>
              <a:sym typeface="Arimo"/>
            </a:endParaRPr>
          </a:p>
        </p:txBody>
      </p:sp>
      <p:sp>
        <p:nvSpPr>
          <p:cNvPr id="177" name="Google Shape;177;p7"/>
          <p:cNvSpPr txBox="1"/>
          <p:nvPr/>
        </p:nvSpPr>
        <p:spPr>
          <a:xfrm>
            <a:off x="3358341" y="213129"/>
            <a:ext cx="12967855" cy="1238159"/>
          </a:xfrm>
          <a:prstGeom prst="rect">
            <a:avLst/>
          </a:prstGeom>
          <a:noFill/>
          <a:ln>
            <a:noFill/>
          </a:ln>
        </p:spPr>
        <p:txBody>
          <a:bodyPr spcFirstLastPara="1" wrap="square" lIns="0" tIns="0" rIns="0" bIns="0" anchor="t" anchorCtr="0">
            <a:spAutoFit/>
          </a:bodyPr>
          <a:lstStyle/>
          <a:p>
            <a:pPr marL="0" marR="0" lvl="0" indent="0" algn="ctr" rtl="0">
              <a:lnSpc>
                <a:spcPct val="148718"/>
              </a:lnSpc>
              <a:spcBef>
                <a:spcPts val="0"/>
              </a:spcBef>
              <a:spcAft>
                <a:spcPts val="0"/>
              </a:spcAft>
              <a:buNone/>
            </a:pPr>
            <a:r>
              <a:rPr lang="en-US" sz="5400" dirty="0">
                <a:solidFill>
                  <a:srgbClr val="E98E24"/>
                </a:solidFill>
                <a:sym typeface="Calibri"/>
              </a:rPr>
              <a:t>Perfectionism and control in AN: first steps</a:t>
            </a:r>
            <a:endParaRPr lang="en-US" sz="5400" dirty="0">
              <a:solidFill>
                <a:srgbClr val="E98E24"/>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1"/>
        <p:cNvGrpSpPr/>
        <p:nvPr/>
      </p:nvGrpSpPr>
      <p:grpSpPr>
        <a:xfrm>
          <a:off x="0" y="0"/>
          <a:ext cx="0" cy="0"/>
          <a:chOff x="0" y="0"/>
          <a:chExt cx="0" cy="0"/>
        </a:xfrm>
      </p:grpSpPr>
      <p:grpSp>
        <p:nvGrpSpPr>
          <p:cNvPr id="182" name="Google Shape;182;p8"/>
          <p:cNvGrpSpPr/>
          <p:nvPr/>
        </p:nvGrpSpPr>
        <p:grpSpPr>
          <a:xfrm>
            <a:off x="-1143" y="9134206"/>
            <a:ext cx="18312195" cy="1166241"/>
            <a:chOff x="-1524" y="-1524"/>
            <a:chExt cx="24416259" cy="1554988"/>
          </a:xfrm>
        </p:grpSpPr>
        <p:sp>
          <p:nvSpPr>
            <p:cNvPr id="183" name="Google Shape;183;p8"/>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84" name="Google Shape;184;p8"/>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5" name="Google Shape;185;p8"/>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4">
              <a:alphaModFix/>
            </a:blip>
            <a:stretch>
              <a:fillRect l="-3" r="-2"/>
            </a:stretch>
          </a:blipFill>
          <a:ln>
            <a:noFill/>
          </a:ln>
        </p:spPr>
        <p:txBody>
          <a:bodyPr/>
          <a:lstStyle/>
          <a:p>
            <a:endParaRPr lang="it-IT"/>
          </a:p>
        </p:txBody>
      </p:sp>
      <p:grpSp>
        <p:nvGrpSpPr>
          <p:cNvPr id="186" name="Google Shape;186;p8"/>
          <p:cNvGrpSpPr/>
          <p:nvPr/>
        </p:nvGrpSpPr>
        <p:grpSpPr>
          <a:xfrm rot="-420599">
            <a:off x="3682422" y="9493213"/>
            <a:ext cx="15092934" cy="1652778"/>
            <a:chOff x="-1524" y="-1524"/>
            <a:chExt cx="20123911" cy="2203704"/>
          </a:xfrm>
        </p:grpSpPr>
        <p:sp>
          <p:nvSpPr>
            <p:cNvPr id="187" name="Google Shape;187;p8"/>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188" name="Google Shape;188;p8"/>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9" name="Google Shape;189;p8"/>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5">
              <a:alphaModFix/>
            </a:blip>
            <a:stretch>
              <a:fillRect t="-88" b="-88"/>
            </a:stretch>
          </a:blipFill>
          <a:ln>
            <a:noFill/>
          </a:ln>
        </p:spPr>
        <p:txBody>
          <a:bodyPr/>
          <a:lstStyle/>
          <a:p>
            <a:endParaRPr lang="it-IT"/>
          </a:p>
        </p:txBody>
      </p:sp>
      <p:sp>
        <p:nvSpPr>
          <p:cNvPr id="190" name="Google Shape;190;p8"/>
          <p:cNvSpPr txBox="1"/>
          <p:nvPr/>
        </p:nvSpPr>
        <p:spPr>
          <a:xfrm>
            <a:off x="1600200" y="1033831"/>
            <a:ext cx="15430500" cy="8166082"/>
          </a:xfrm>
          <a:prstGeom prst="rect">
            <a:avLst/>
          </a:prstGeom>
          <a:noFill/>
          <a:ln>
            <a:noFill/>
          </a:ln>
        </p:spPr>
        <p:txBody>
          <a:bodyPr spcFirstLastPara="1" wrap="square" lIns="0" tIns="0" rIns="0" bIns="0" anchor="t" anchorCtr="0">
            <a:spAutoFit/>
          </a:bodyPr>
          <a:lstStyle/>
          <a:p>
            <a:pPr marL="0" marR="0" lvl="0" indent="0" algn="just" rtl="0">
              <a:lnSpc>
                <a:spcPct val="209999"/>
              </a:lnSpc>
              <a:spcBef>
                <a:spcPts val="0"/>
              </a:spcBef>
              <a:spcAft>
                <a:spcPts val="0"/>
              </a:spcAft>
              <a:buNone/>
            </a:pPr>
            <a:endParaRPr sz="1800" b="0" i="0" u="none" strike="noStrike" cap="none" dirty="0">
              <a:solidFill>
                <a:schemeClr val="dk1"/>
              </a:solidFill>
              <a:latin typeface="Calibri"/>
              <a:ea typeface="Calibri"/>
              <a:cs typeface="Calibri"/>
              <a:sym typeface="Calibri"/>
            </a:endParaRPr>
          </a:p>
          <a:p>
            <a:pPr marL="634366" marR="0" lvl="1" indent="-342900" algn="just" rtl="0">
              <a:lnSpc>
                <a:spcPct val="1575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The desire for weight loss usually becomes the fear of gaining weight. </a:t>
            </a:r>
            <a:endParaRPr sz="2400" dirty="0">
              <a:solidFill>
                <a:schemeClr val="dk1"/>
              </a:solidFill>
              <a:latin typeface="Arial" panose="020B0604020202020204" pitchFamily="34" charset="0"/>
              <a:cs typeface="Arial" panose="020B0604020202020204" pitchFamily="34" charset="0"/>
            </a:endParaRPr>
          </a:p>
          <a:p>
            <a:pPr marL="342900" marR="0" lvl="0" indent="-342900" algn="just" rtl="0">
              <a:lnSpc>
                <a:spcPct val="1575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marL="634366" marR="0" lvl="1" indent="-342900" algn="just" rtl="0">
              <a:lnSpc>
                <a:spcPct val="1575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The fear of gaining weight leads to anxiety and guilt after eating = mood instability related to self-judgment and conduct. </a:t>
            </a:r>
            <a:endParaRPr sz="2400" dirty="0">
              <a:solidFill>
                <a:schemeClr val="dk1"/>
              </a:solidFill>
              <a:latin typeface="Arial" panose="020B0604020202020204" pitchFamily="34" charset="0"/>
              <a:cs typeface="Arial" panose="020B0604020202020204" pitchFamily="34" charset="0"/>
            </a:endParaRPr>
          </a:p>
          <a:p>
            <a:pPr marL="342900" marR="0" lvl="0" indent="-342900" algn="just" rtl="0">
              <a:lnSpc>
                <a:spcPct val="1575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marL="634366" lvl="1" indent="-342900" algn="just">
              <a:lnSpc>
                <a:spcPct val="157500"/>
              </a:lnSpc>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People with AN try to menage anxiety and avoid unforeseen events through compulsive behaviors: weight checking before and after meals (weight becomes an obsessive thought), body checking in front of mirrors, calorie counting, rituals during meals (such as cutting food into small pieces, cooking for long periods, or eating very slowly). </a:t>
            </a:r>
            <a:endParaRPr sz="2400" dirty="0">
              <a:solidFill>
                <a:schemeClr val="dk1"/>
              </a:solidFill>
              <a:latin typeface="Arial" panose="020B0604020202020204" pitchFamily="34" charset="0"/>
              <a:cs typeface="Arial" panose="020B0604020202020204" pitchFamily="34" charset="0"/>
            </a:endParaRPr>
          </a:p>
          <a:p>
            <a:pPr marL="342900" marR="0" lvl="0" indent="-342900" algn="just" rtl="0">
              <a:lnSpc>
                <a:spcPct val="157500"/>
              </a:lnSpc>
              <a:spcBef>
                <a:spcPts val="0"/>
              </a:spcBef>
              <a:spcAft>
                <a:spcPts val="0"/>
              </a:spcAft>
              <a:buFont typeface="Wingdings" panose="05000000000000000000" pitchFamily="2" charset="2"/>
              <a:buChar char="§"/>
            </a:pPr>
            <a:endParaRPr sz="2400" dirty="0">
              <a:solidFill>
                <a:schemeClr val="dk1"/>
              </a:solidFill>
              <a:latin typeface="Arial" panose="020B0604020202020204" pitchFamily="34" charset="0"/>
              <a:cs typeface="Arial" panose="020B0604020202020204" pitchFamily="34" charset="0"/>
              <a:sym typeface="Calibri"/>
            </a:endParaRPr>
          </a:p>
          <a:p>
            <a:pPr marL="634366" marR="0" lvl="1" indent="-342900" algn="just" rtl="0">
              <a:lnSpc>
                <a:spcPct val="157500"/>
              </a:lnSpc>
              <a:spcBef>
                <a:spcPts val="0"/>
              </a:spcBef>
              <a:spcAft>
                <a:spcPts val="0"/>
              </a:spcAft>
              <a:buClr>
                <a:srgbClr val="000000"/>
              </a:buClr>
              <a:buSzPts val="2400"/>
              <a:buFont typeface="Wingdings" panose="05000000000000000000" pitchFamily="2" charset="2"/>
              <a:buChar char="§"/>
            </a:pPr>
            <a:r>
              <a:rPr lang="en-US" sz="2400" dirty="0">
                <a:solidFill>
                  <a:schemeClr val="dk1"/>
                </a:solidFill>
                <a:latin typeface="Arial" panose="020B0604020202020204" pitchFamily="34" charset="0"/>
                <a:cs typeface="Arial" panose="020B0604020202020204" pitchFamily="34" charset="0"/>
                <a:sym typeface="Calibri"/>
              </a:rPr>
              <a:t>Gaining weight leads to hunger and may significantly mean losing control over one’s identity and autonomy (personal relationships, internal reactions, and external events)</a:t>
            </a:r>
            <a:endParaRPr sz="2400" dirty="0">
              <a:solidFill>
                <a:schemeClr val="dk1"/>
              </a:solidFill>
              <a:latin typeface="Arial" panose="020B0604020202020204" pitchFamily="34" charset="0"/>
              <a:cs typeface="Arial" panose="020B0604020202020204" pitchFamily="34" charset="0"/>
            </a:endParaRPr>
          </a:p>
          <a:p>
            <a:pPr marL="0" marR="0" lvl="0" indent="0" algn="just" rtl="0">
              <a:lnSpc>
                <a:spcPct val="140000"/>
              </a:lnSpc>
              <a:spcBef>
                <a:spcPts val="0"/>
              </a:spcBef>
              <a:spcAft>
                <a:spcPts val="0"/>
              </a:spcAft>
              <a:buNone/>
            </a:pPr>
            <a:endParaRPr sz="2700" b="0" i="0" u="none" strike="noStrike" cap="none" dirty="0">
              <a:solidFill>
                <a:srgbClr val="000000"/>
              </a:solidFill>
              <a:latin typeface="Arimo"/>
              <a:ea typeface="Arimo"/>
              <a:cs typeface="Arimo"/>
              <a:sym typeface="Arimo"/>
            </a:endParaRPr>
          </a:p>
        </p:txBody>
      </p:sp>
      <p:sp>
        <p:nvSpPr>
          <p:cNvPr id="191" name="Google Shape;191;p8"/>
          <p:cNvSpPr txBox="1"/>
          <p:nvPr/>
        </p:nvSpPr>
        <p:spPr>
          <a:xfrm>
            <a:off x="615143" y="421640"/>
            <a:ext cx="15927184" cy="1130181"/>
          </a:xfrm>
          <a:prstGeom prst="rect">
            <a:avLst/>
          </a:prstGeom>
          <a:noFill/>
          <a:ln>
            <a:noFill/>
          </a:ln>
        </p:spPr>
        <p:txBody>
          <a:bodyPr spcFirstLastPara="1" wrap="square" lIns="0" tIns="0" rIns="0" bIns="0" anchor="t" anchorCtr="0">
            <a:spAutoFit/>
          </a:bodyPr>
          <a:lstStyle/>
          <a:p>
            <a:pPr marL="0" marR="0" lvl="0" indent="0" algn="ctr" rtl="0">
              <a:lnSpc>
                <a:spcPct val="135625"/>
              </a:lnSpc>
              <a:spcBef>
                <a:spcPts val="0"/>
              </a:spcBef>
              <a:spcAft>
                <a:spcPts val="0"/>
              </a:spcAft>
              <a:buNone/>
            </a:pPr>
            <a:r>
              <a:rPr lang="en-US" sz="5400" dirty="0">
                <a:solidFill>
                  <a:srgbClr val="E98E24"/>
                </a:solidFill>
                <a:sym typeface="Calibri"/>
              </a:rPr>
              <a:t>Perfectionism and control in AN: the evolution</a:t>
            </a:r>
            <a:endParaRPr lang="en-US" sz="5400" dirty="0">
              <a:solidFill>
                <a:srgbClr val="E98E24"/>
              </a:solidFill>
            </a:endParaRPr>
          </a:p>
        </p:txBody>
      </p:sp>
    </p:spTree>
  </p:cSld>
  <p:clrMapOvr>
    <a:overrideClrMapping bg1="lt1" tx1="dk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5">
          <a:extLst>
            <a:ext uri="{FF2B5EF4-FFF2-40B4-BE49-F238E27FC236}">
              <a16:creationId xmlns:a16="http://schemas.microsoft.com/office/drawing/2014/main" id="{FDD6D344-B5AD-EE31-AA33-7848FC09561A}"/>
            </a:ext>
          </a:extLst>
        </p:cNvPr>
        <p:cNvGrpSpPr/>
        <p:nvPr/>
      </p:nvGrpSpPr>
      <p:grpSpPr>
        <a:xfrm>
          <a:off x="0" y="0"/>
          <a:ext cx="0" cy="0"/>
          <a:chOff x="0" y="0"/>
          <a:chExt cx="0" cy="0"/>
        </a:xfrm>
      </p:grpSpPr>
      <p:grpSp>
        <p:nvGrpSpPr>
          <p:cNvPr id="196" name="Google Shape;196;p9">
            <a:extLst>
              <a:ext uri="{FF2B5EF4-FFF2-40B4-BE49-F238E27FC236}">
                <a16:creationId xmlns:a16="http://schemas.microsoft.com/office/drawing/2014/main" id="{94641667-5089-9A3B-20DA-71FBA2B5CA0D}"/>
              </a:ext>
            </a:extLst>
          </p:cNvPr>
          <p:cNvGrpSpPr/>
          <p:nvPr/>
        </p:nvGrpSpPr>
        <p:grpSpPr>
          <a:xfrm>
            <a:off x="-1143" y="9134206"/>
            <a:ext cx="18312195" cy="1166241"/>
            <a:chOff x="-1524" y="-1524"/>
            <a:chExt cx="24416259" cy="1554988"/>
          </a:xfrm>
        </p:grpSpPr>
        <p:sp>
          <p:nvSpPr>
            <p:cNvPr id="197" name="Google Shape;197;p9">
              <a:extLst>
                <a:ext uri="{FF2B5EF4-FFF2-40B4-BE49-F238E27FC236}">
                  <a16:creationId xmlns:a16="http://schemas.microsoft.com/office/drawing/2014/main" id="{E95183C9-6E93-0CDB-0B80-75CC44A97233}"/>
                </a:ext>
              </a:extLst>
            </p:cNvPr>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198" name="Google Shape;198;p9">
              <a:extLst>
                <a:ext uri="{FF2B5EF4-FFF2-40B4-BE49-F238E27FC236}">
                  <a16:creationId xmlns:a16="http://schemas.microsoft.com/office/drawing/2014/main" id="{ABE3369C-8A5D-7C29-5D2E-C6CD6E9AD4BD}"/>
                </a:ext>
              </a:extLst>
            </p:cNvPr>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9" name="Google Shape;199;p9">
            <a:extLst>
              <a:ext uri="{FF2B5EF4-FFF2-40B4-BE49-F238E27FC236}">
                <a16:creationId xmlns:a16="http://schemas.microsoft.com/office/drawing/2014/main" id="{63EF752B-8987-9B39-AA36-D7C4487D11E9}"/>
              </a:ext>
            </a:extLst>
          </p:cNvPr>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00" name="Google Shape;200;p9">
            <a:extLst>
              <a:ext uri="{FF2B5EF4-FFF2-40B4-BE49-F238E27FC236}">
                <a16:creationId xmlns:a16="http://schemas.microsoft.com/office/drawing/2014/main" id="{35645924-5AE8-6A2C-31F4-F7809BE8DCA2}"/>
              </a:ext>
            </a:extLst>
          </p:cNvPr>
          <p:cNvGrpSpPr/>
          <p:nvPr/>
        </p:nvGrpSpPr>
        <p:grpSpPr>
          <a:xfrm rot="-420599">
            <a:off x="3682422" y="9493213"/>
            <a:ext cx="15092934" cy="1652778"/>
            <a:chOff x="-1524" y="-1524"/>
            <a:chExt cx="20123911" cy="2203704"/>
          </a:xfrm>
        </p:grpSpPr>
        <p:sp>
          <p:nvSpPr>
            <p:cNvPr id="201" name="Google Shape;201;p9">
              <a:extLst>
                <a:ext uri="{FF2B5EF4-FFF2-40B4-BE49-F238E27FC236}">
                  <a16:creationId xmlns:a16="http://schemas.microsoft.com/office/drawing/2014/main" id="{DB2BF8CC-7DAD-DEE5-6317-1BF0257D98FA}"/>
                </a:ext>
              </a:extLst>
            </p:cNvPr>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02" name="Google Shape;202;p9">
              <a:extLst>
                <a:ext uri="{FF2B5EF4-FFF2-40B4-BE49-F238E27FC236}">
                  <a16:creationId xmlns:a16="http://schemas.microsoft.com/office/drawing/2014/main" id="{97232328-F8E7-A2D5-2E54-4F06CE578676}"/>
                </a:ext>
              </a:extLst>
            </p:cNvPr>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3" name="Google Shape;203;p9">
            <a:extLst>
              <a:ext uri="{FF2B5EF4-FFF2-40B4-BE49-F238E27FC236}">
                <a16:creationId xmlns:a16="http://schemas.microsoft.com/office/drawing/2014/main" id="{30A49D47-D437-9D6F-6C29-7377E8079E79}"/>
              </a:ext>
            </a:extLst>
          </p:cNvPr>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04" name="Google Shape;204;p9">
            <a:extLst>
              <a:ext uri="{FF2B5EF4-FFF2-40B4-BE49-F238E27FC236}">
                <a16:creationId xmlns:a16="http://schemas.microsoft.com/office/drawing/2014/main" id="{AEC7010C-A30C-8E9A-E0D8-691EC1E578F7}"/>
              </a:ext>
            </a:extLst>
          </p:cNvPr>
          <p:cNvSpPr txBox="1"/>
          <p:nvPr/>
        </p:nvSpPr>
        <p:spPr>
          <a:xfrm>
            <a:off x="1745673" y="986730"/>
            <a:ext cx="15521003" cy="7578998"/>
          </a:xfrm>
          <a:prstGeom prst="rect">
            <a:avLst/>
          </a:prstGeom>
          <a:noFill/>
          <a:ln>
            <a:noFill/>
          </a:ln>
        </p:spPr>
        <p:txBody>
          <a:bodyPr spcFirstLastPara="1" wrap="square" lIns="0" tIns="0" rIns="0" bIns="0" anchor="t" anchorCtr="0">
            <a:spAutoFit/>
          </a:bodyPr>
          <a:lstStyle/>
          <a:p>
            <a:pPr marL="0" marR="0" lvl="0" indent="0" algn="just" rtl="0">
              <a:lnSpc>
                <a:spcPct val="170916"/>
              </a:lnSpc>
              <a:spcBef>
                <a:spcPts val="0"/>
              </a:spcBef>
              <a:spcAft>
                <a:spcPts val="0"/>
              </a:spcAft>
              <a:buNone/>
            </a:pPr>
            <a:endParaRPr sz="2400" b="0" i="0" u="none" strike="noStrike" cap="none" dirty="0">
              <a:solidFill>
                <a:srgbClr val="000000"/>
              </a:solidFill>
              <a:latin typeface="Calibri"/>
              <a:ea typeface="Calibri"/>
              <a:cs typeface="Calibri"/>
              <a:sym typeface="Calibri"/>
            </a:endParaRPr>
          </a:p>
          <a:p>
            <a:pPr marL="632688" lvl="1" indent="-316344" algn="just">
              <a:lnSpc>
                <a:spcPct val="170916"/>
              </a:lnSpc>
              <a:buSzPts val="2400"/>
              <a:buFont typeface="Arial"/>
              <a:buChar char="•"/>
            </a:pP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Feelings of guilty after eating are alleviated through </a:t>
            </a:r>
            <a:r>
              <a:rPr lang="en-US" sz="2400" b="1" i="0" u="none" strike="noStrike" cap="none" dirty="0">
                <a:solidFill>
                  <a:srgbClr val="000000"/>
                </a:solidFill>
                <a:latin typeface="Arial" panose="020B0604020202020204" pitchFamily="34" charset="0"/>
                <a:ea typeface="Calibri"/>
                <a:cs typeface="Arial" panose="020B0604020202020204" pitchFamily="34" charset="0"/>
                <a:sym typeface="Calibri"/>
              </a:rPr>
              <a:t>eliminatory behaviors</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such as  excessive physical exercise (</a:t>
            </a:r>
            <a:r>
              <a:rPr lang="en-US" sz="2400" b="0" i="0" u="none" strike="noStrike" cap="none" dirty="0" err="1">
                <a:solidFill>
                  <a:srgbClr val="000000"/>
                </a:solidFill>
                <a:latin typeface="Arial" panose="020B0604020202020204" pitchFamily="34" charset="0"/>
                <a:ea typeface="Calibri"/>
                <a:cs typeface="Arial" panose="020B0604020202020204" pitchFamily="34" charset="0"/>
                <a:sym typeface="Calibri"/>
              </a:rPr>
              <a:t>motorism</a:t>
            </a:r>
            <a:r>
              <a:rPr lang="en-US" sz="2400" b="0" i="0" u="none" strike="noStrike" cap="none" dirty="0">
                <a:solidFill>
                  <a:srgbClr val="000000"/>
                </a:solidFill>
                <a:latin typeface="Arial" panose="020B0604020202020204" pitchFamily="34" charset="0"/>
                <a:ea typeface="Calibri"/>
                <a:cs typeface="Arial" panose="020B0604020202020204" pitchFamily="34" charset="0"/>
                <a:sym typeface="Calibri"/>
              </a:rPr>
              <a:t>), self-induced vomiting, and the misuse of laxatives and/or diuretics. </a:t>
            </a:r>
            <a:endParaRPr lang="en-US" sz="2400" dirty="0">
              <a:latin typeface="Arial" panose="020B0604020202020204" pitchFamily="34" charset="0"/>
              <a:cs typeface="Arial" panose="020B0604020202020204" pitchFamily="34" charset="0"/>
            </a:endParaRPr>
          </a:p>
          <a:p>
            <a:pPr marL="316344" marR="0" lvl="1" algn="just" rtl="0">
              <a:lnSpc>
                <a:spcPct val="170916"/>
              </a:lnSpc>
              <a:spcBef>
                <a:spcPts val="0"/>
              </a:spcBef>
              <a:spcAft>
                <a:spcPts val="0"/>
              </a:spcAft>
              <a:buClr>
                <a:srgbClr val="000000"/>
              </a:buClr>
              <a:buSzPts val="2400"/>
            </a:pPr>
            <a:endParaRPr lang="en-US" sz="2400" dirty="0">
              <a:latin typeface="Arial" panose="020B0604020202020204" pitchFamily="34" charset="0"/>
              <a:cs typeface="Arial" panose="020B0604020202020204" pitchFamily="34" charset="0"/>
              <a:sym typeface="Calibri"/>
            </a:endParaRPr>
          </a:p>
          <a:p>
            <a:pPr marL="632688" marR="0" lvl="1" indent="-316344" algn="just" rtl="0">
              <a:lnSpc>
                <a:spcPct val="170916"/>
              </a:lnSpc>
              <a:spcBef>
                <a:spcPts val="0"/>
              </a:spcBef>
              <a:spcAft>
                <a:spcPts val="0"/>
              </a:spcAft>
              <a:buClr>
                <a:srgbClr val="000000"/>
              </a:buClr>
              <a:buSzPts val="2400"/>
              <a:buFont typeface="Arial"/>
              <a:buChar char="•"/>
            </a:pPr>
            <a:r>
              <a:rPr lang="en-US" sz="2400" dirty="0">
                <a:latin typeface="Arial" panose="020B0604020202020204" pitchFamily="34" charset="0"/>
                <a:cs typeface="Arial" panose="020B0604020202020204" pitchFamily="34" charset="0"/>
                <a:sym typeface="Calibri"/>
              </a:rPr>
              <a:t>Extreme weight loss may lead to impaired growth and irregular menstrual cycles in girls.</a:t>
            </a:r>
            <a:endParaRPr sz="2400" dirty="0">
              <a:latin typeface="Arial" panose="020B0604020202020204" pitchFamily="34" charset="0"/>
              <a:cs typeface="Arial" panose="020B0604020202020204" pitchFamily="34" charset="0"/>
            </a:endParaRPr>
          </a:p>
          <a:p>
            <a:pPr marL="0" marR="0" lvl="0" indent="0" algn="just" rtl="0">
              <a:lnSpc>
                <a:spcPct val="170916"/>
              </a:lnSpc>
              <a:spcBef>
                <a:spcPts val="0"/>
              </a:spcBef>
              <a:spcAft>
                <a:spcPts val="0"/>
              </a:spcAft>
              <a:buNone/>
            </a:pPr>
            <a:endParaRPr sz="2400" dirty="0">
              <a:latin typeface="Arial" panose="020B0604020202020204" pitchFamily="34" charset="0"/>
              <a:cs typeface="Arial" panose="020B0604020202020204" pitchFamily="34" charset="0"/>
              <a:sym typeface="Calibri"/>
            </a:endParaRPr>
          </a:p>
          <a:p>
            <a:pPr marL="632688" marR="0" lvl="1" indent="-316344" algn="just" rtl="0">
              <a:lnSpc>
                <a:spcPct val="170916"/>
              </a:lnSpc>
              <a:spcBef>
                <a:spcPts val="0"/>
              </a:spcBef>
              <a:spcAft>
                <a:spcPts val="0"/>
              </a:spcAft>
              <a:buClr>
                <a:srgbClr val="000000"/>
              </a:buClr>
              <a:buSzPts val="2400"/>
              <a:buFont typeface="Arial"/>
              <a:buChar char="•"/>
            </a:pPr>
            <a:r>
              <a:rPr lang="en-US" sz="2400" dirty="0">
                <a:latin typeface="Arial" panose="020B0604020202020204" pitchFamily="34" charset="0"/>
                <a:cs typeface="Arial" panose="020B0604020202020204" pitchFamily="34" charset="0"/>
                <a:sym typeface="Calibri"/>
              </a:rPr>
              <a:t>All symptoms tend to worsen with further weight loss and deterioration of both physical and mental health.</a:t>
            </a:r>
            <a:endParaRPr sz="2400" dirty="0">
              <a:latin typeface="Arial" panose="020B0604020202020204" pitchFamily="34" charset="0"/>
              <a:cs typeface="Arial" panose="020B0604020202020204" pitchFamily="34" charset="0"/>
            </a:endParaRPr>
          </a:p>
          <a:p>
            <a:pPr marL="0" marR="0" lvl="0" indent="0" algn="just" rtl="0">
              <a:lnSpc>
                <a:spcPct val="170916"/>
              </a:lnSpc>
              <a:spcBef>
                <a:spcPts val="0"/>
              </a:spcBef>
              <a:spcAft>
                <a:spcPts val="0"/>
              </a:spcAft>
              <a:buNone/>
            </a:pPr>
            <a:endParaRPr sz="2400" dirty="0">
              <a:latin typeface="Arial" panose="020B0604020202020204" pitchFamily="34" charset="0"/>
              <a:cs typeface="Arial" panose="020B0604020202020204" pitchFamily="34" charset="0"/>
              <a:sym typeface="Calibri"/>
            </a:endParaRPr>
          </a:p>
          <a:p>
            <a:pPr marL="632688" marR="0" lvl="1" indent="-316344" algn="just" rtl="0">
              <a:lnSpc>
                <a:spcPct val="170916"/>
              </a:lnSpc>
              <a:spcBef>
                <a:spcPts val="0"/>
              </a:spcBef>
              <a:spcAft>
                <a:spcPts val="0"/>
              </a:spcAft>
              <a:buClr>
                <a:srgbClr val="000000"/>
              </a:buClr>
              <a:buSzPts val="2400"/>
              <a:buFont typeface="Arial"/>
              <a:buChar char="•"/>
            </a:pPr>
            <a:r>
              <a:rPr lang="en-US" sz="2400" i="1" dirty="0">
                <a:latin typeface="Arial" panose="020B0604020202020204" pitchFamily="34" charset="0"/>
                <a:cs typeface="Arial" panose="020B0604020202020204" pitchFamily="34" charset="0"/>
                <a:sym typeface="Calibri"/>
              </a:rPr>
              <a:t>Negative judgment, criticism, and family conflict can contribute to the maintenance of the disorder. </a:t>
            </a:r>
            <a:endParaRPr sz="2400" i="1" dirty="0">
              <a:latin typeface="Arial" panose="020B0604020202020204" pitchFamily="34" charset="0"/>
              <a:cs typeface="Arial" panose="020B0604020202020204" pitchFamily="34" charset="0"/>
            </a:endParaRPr>
          </a:p>
          <a:p>
            <a:pPr marL="0" marR="0" lvl="0" indent="0" algn="just" rtl="0">
              <a:lnSpc>
                <a:spcPct val="170916"/>
              </a:lnSpc>
              <a:spcBef>
                <a:spcPts val="0"/>
              </a:spcBef>
              <a:spcAft>
                <a:spcPts val="0"/>
              </a:spcAft>
              <a:buNone/>
            </a:pPr>
            <a:endParaRPr sz="2400" dirty="0">
              <a:latin typeface="Arial" panose="020B0604020202020204" pitchFamily="34" charset="0"/>
              <a:cs typeface="Arial" panose="020B0604020202020204" pitchFamily="34" charset="0"/>
              <a:sym typeface="Calibri"/>
            </a:endParaRPr>
          </a:p>
          <a:p>
            <a:pPr marL="632688" marR="0" lvl="1" indent="-316344" algn="just" rtl="0">
              <a:lnSpc>
                <a:spcPct val="170916"/>
              </a:lnSpc>
              <a:spcBef>
                <a:spcPts val="0"/>
              </a:spcBef>
              <a:spcAft>
                <a:spcPts val="0"/>
              </a:spcAft>
              <a:buClr>
                <a:srgbClr val="000000"/>
              </a:buClr>
              <a:buSzPts val="2400"/>
              <a:buFont typeface="Arial"/>
              <a:buChar char="•"/>
            </a:pPr>
            <a:r>
              <a:rPr lang="en-US" sz="2400" dirty="0">
                <a:latin typeface="Arial" panose="020B0604020202020204" pitchFamily="34" charset="0"/>
                <a:cs typeface="Arial" panose="020B0604020202020204" pitchFamily="34" charset="0"/>
                <a:sym typeface="Calibri"/>
              </a:rPr>
              <a:t>People with AN do not often recognize their condition and avoid seeking help. If chronic, the symptoms may become part of the individual’s identity, especially if the disorder is perceived as </a:t>
            </a:r>
            <a:r>
              <a:rPr lang="en-US" sz="2400" b="1" dirty="0">
                <a:latin typeface="Arial" panose="020B0604020202020204" pitchFamily="34" charset="0"/>
                <a:cs typeface="Arial" panose="020B0604020202020204" pitchFamily="34" charset="0"/>
                <a:sym typeface="Calibri"/>
              </a:rPr>
              <a:t>ego-syntonic.</a:t>
            </a:r>
            <a:r>
              <a:rPr lang="en-US" sz="2400" dirty="0">
                <a:latin typeface="Arial" panose="020B0604020202020204" pitchFamily="34" charset="0"/>
                <a:cs typeface="Arial" panose="020B0604020202020204" pitchFamily="34" charset="0"/>
                <a:sym typeface="Calibri"/>
              </a:rPr>
              <a:t> </a:t>
            </a:r>
            <a:endParaRPr sz="2400" dirty="0">
              <a:latin typeface="Arial" panose="020B0604020202020204" pitchFamily="34" charset="0"/>
              <a:cs typeface="Arial" panose="020B0604020202020204" pitchFamily="34" charset="0"/>
            </a:endParaRPr>
          </a:p>
        </p:txBody>
      </p:sp>
      <p:sp>
        <p:nvSpPr>
          <p:cNvPr id="2" name="Google Shape;191;p8">
            <a:extLst>
              <a:ext uri="{FF2B5EF4-FFF2-40B4-BE49-F238E27FC236}">
                <a16:creationId xmlns:a16="http://schemas.microsoft.com/office/drawing/2014/main" id="{69882634-DB70-95E2-975E-CAFD89637BD5}"/>
              </a:ext>
            </a:extLst>
          </p:cNvPr>
          <p:cNvSpPr txBox="1"/>
          <p:nvPr/>
        </p:nvSpPr>
        <p:spPr>
          <a:xfrm>
            <a:off x="615143" y="421640"/>
            <a:ext cx="15927184" cy="1130181"/>
          </a:xfrm>
          <a:prstGeom prst="rect">
            <a:avLst/>
          </a:prstGeom>
          <a:noFill/>
          <a:ln>
            <a:noFill/>
          </a:ln>
        </p:spPr>
        <p:txBody>
          <a:bodyPr spcFirstLastPara="1" wrap="square" lIns="0" tIns="0" rIns="0" bIns="0" anchor="t" anchorCtr="0">
            <a:spAutoFit/>
          </a:bodyPr>
          <a:lstStyle/>
          <a:p>
            <a:pPr marL="0" marR="0" lvl="0" indent="0" algn="ctr" rtl="0">
              <a:lnSpc>
                <a:spcPct val="135625"/>
              </a:lnSpc>
              <a:spcBef>
                <a:spcPts val="0"/>
              </a:spcBef>
              <a:spcAft>
                <a:spcPts val="0"/>
              </a:spcAft>
              <a:buNone/>
            </a:pPr>
            <a:r>
              <a:rPr lang="en-US" sz="5400" dirty="0">
                <a:solidFill>
                  <a:srgbClr val="E98E24"/>
                </a:solidFill>
                <a:sym typeface="Calibri"/>
              </a:rPr>
              <a:t>AN: complications</a:t>
            </a:r>
            <a:endParaRPr lang="en-US" sz="5400" dirty="0">
              <a:solidFill>
                <a:srgbClr val="E98E24"/>
              </a:solidFill>
            </a:endParaRPr>
          </a:p>
        </p:txBody>
      </p:sp>
    </p:spTree>
    <p:extLst>
      <p:ext uri="{BB962C8B-B14F-4D97-AF65-F5344CB8AC3E}">
        <p14:creationId xmlns:p14="http://schemas.microsoft.com/office/powerpoint/2010/main" val="2876117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grpSp>
        <p:nvGrpSpPr>
          <p:cNvPr id="236" name="Google Shape;236;p12"/>
          <p:cNvGrpSpPr/>
          <p:nvPr/>
        </p:nvGrpSpPr>
        <p:grpSpPr>
          <a:xfrm>
            <a:off x="-1143" y="9134206"/>
            <a:ext cx="18312195" cy="1166241"/>
            <a:chOff x="-1524" y="-1524"/>
            <a:chExt cx="24416259" cy="1554988"/>
          </a:xfrm>
        </p:grpSpPr>
        <p:sp>
          <p:nvSpPr>
            <p:cNvPr id="237" name="Google Shape;237;p12"/>
            <p:cNvSpPr/>
            <p:nvPr/>
          </p:nvSpPr>
          <p:spPr>
            <a:xfrm>
              <a:off x="0" y="0"/>
              <a:ext cx="24413211" cy="1551940"/>
            </a:xfrm>
            <a:custGeom>
              <a:avLst/>
              <a:gdLst/>
              <a:ahLst/>
              <a:cxnLst/>
              <a:rect l="l" t="t" r="r" b="b"/>
              <a:pathLst>
                <a:path w="24413211" h="1551940" extrusionOk="0">
                  <a:moveTo>
                    <a:pt x="0" y="0"/>
                  </a:moveTo>
                  <a:lnTo>
                    <a:pt x="24413211" y="0"/>
                  </a:lnTo>
                  <a:lnTo>
                    <a:pt x="24413211" y="1551940"/>
                  </a:lnTo>
                  <a:lnTo>
                    <a:pt x="0" y="1551940"/>
                  </a:lnTo>
                  <a:close/>
                </a:path>
              </a:pathLst>
            </a:custGeom>
            <a:solidFill>
              <a:srgbClr val="142F3A"/>
            </a:solidFill>
            <a:ln>
              <a:noFill/>
            </a:ln>
          </p:spPr>
          <p:txBody>
            <a:bodyPr/>
            <a:lstStyle/>
            <a:p>
              <a:endParaRPr lang="it-IT"/>
            </a:p>
          </p:txBody>
        </p:sp>
        <p:sp>
          <p:nvSpPr>
            <p:cNvPr id="238" name="Google Shape;238;p12"/>
            <p:cNvSpPr/>
            <p:nvPr/>
          </p:nvSpPr>
          <p:spPr>
            <a:xfrm>
              <a:off x="-1524" y="-1524"/>
              <a:ext cx="24416259" cy="1554988"/>
            </a:xfrm>
            <a:custGeom>
              <a:avLst/>
              <a:gdLst/>
              <a:ahLst/>
              <a:cxnLst/>
              <a:rect l="l" t="t" r="r" b="b"/>
              <a:pathLst>
                <a:path w="24416259" h="1554988" extrusionOk="0">
                  <a:moveTo>
                    <a:pt x="1524" y="0"/>
                  </a:moveTo>
                  <a:lnTo>
                    <a:pt x="24414735" y="0"/>
                  </a:lnTo>
                  <a:cubicBezTo>
                    <a:pt x="24415623" y="0"/>
                    <a:pt x="24416259" y="762"/>
                    <a:pt x="24416259" y="1524"/>
                  </a:cubicBezTo>
                  <a:lnTo>
                    <a:pt x="24416259" y="1553464"/>
                  </a:lnTo>
                  <a:cubicBezTo>
                    <a:pt x="24416259" y="1554353"/>
                    <a:pt x="24415497" y="1554988"/>
                    <a:pt x="24414735" y="1554988"/>
                  </a:cubicBezTo>
                  <a:lnTo>
                    <a:pt x="1524" y="1554988"/>
                  </a:lnTo>
                  <a:cubicBezTo>
                    <a:pt x="635" y="1554988"/>
                    <a:pt x="0" y="1554226"/>
                    <a:pt x="0" y="1553464"/>
                  </a:cubicBezTo>
                  <a:lnTo>
                    <a:pt x="0" y="1524"/>
                  </a:lnTo>
                  <a:cubicBezTo>
                    <a:pt x="0" y="635"/>
                    <a:pt x="762" y="0"/>
                    <a:pt x="1524" y="0"/>
                  </a:cubicBezTo>
                  <a:moveTo>
                    <a:pt x="1524" y="3048"/>
                  </a:moveTo>
                  <a:lnTo>
                    <a:pt x="1524" y="1524"/>
                  </a:lnTo>
                  <a:lnTo>
                    <a:pt x="3048" y="1524"/>
                  </a:lnTo>
                  <a:lnTo>
                    <a:pt x="3048" y="1553464"/>
                  </a:lnTo>
                  <a:lnTo>
                    <a:pt x="1524" y="1553464"/>
                  </a:lnTo>
                  <a:lnTo>
                    <a:pt x="1524" y="1551940"/>
                  </a:lnTo>
                  <a:lnTo>
                    <a:pt x="24414735" y="1551940"/>
                  </a:lnTo>
                  <a:lnTo>
                    <a:pt x="24414735" y="1553464"/>
                  </a:lnTo>
                  <a:lnTo>
                    <a:pt x="24413211" y="1553464"/>
                  </a:lnTo>
                  <a:lnTo>
                    <a:pt x="24413211" y="1524"/>
                  </a:lnTo>
                  <a:lnTo>
                    <a:pt x="24414735" y="1524"/>
                  </a:lnTo>
                  <a:lnTo>
                    <a:pt x="24414735"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9" name="Google Shape;239;p12"/>
          <p:cNvSpPr/>
          <p:nvPr/>
        </p:nvSpPr>
        <p:spPr>
          <a:xfrm>
            <a:off x="1231343" y="8304863"/>
            <a:ext cx="1675359" cy="1660973"/>
          </a:xfrm>
          <a:custGeom>
            <a:avLst/>
            <a:gdLst/>
            <a:ahLst/>
            <a:cxnLst/>
            <a:rect l="l" t="t" r="r" b="b"/>
            <a:pathLst>
              <a:path w="1675359" h="1660973" extrusionOk="0">
                <a:moveTo>
                  <a:pt x="0" y="0"/>
                </a:moveTo>
                <a:lnTo>
                  <a:pt x="1675359" y="0"/>
                </a:lnTo>
                <a:lnTo>
                  <a:pt x="1675359" y="1660972"/>
                </a:lnTo>
                <a:lnTo>
                  <a:pt x="0" y="1660972"/>
                </a:lnTo>
                <a:lnTo>
                  <a:pt x="0" y="0"/>
                </a:lnTo>
                <a:close/>
              </a:path>
            </a:pathLst>
          </a:custGeom>
          <a:blipFill rotWithShape="1">
            <a:blip r:embed="rId3">
              <a:alphaModFix/>
            </a:blip>
            <a:stretch>
              <a:fillRect l="-3" r="-2"/>
            </a:stretch>
          </a:blipFill>
          <a:ln>
            <a:noFill/>
          </a:ln>
        </p:spPr>
        <p:txBody>
          <a:bodyPr/>
          <a:lstStyle/>
          <a:p>
            <a:endParaRPr lang="it-IT"/>
          </a:p>
        </p:txBody>
      </p:sp>
      <p:grpSp>
        <p:nvGrpSpPr>
          <p:cNvPr id="240" name="Google Shape;240;p12"/>
          <p:cNvGrpSpPr/>
          <p:nvPr/>
        </p:nvGrpSpPr>
        <p:grpSpPr>
          <a:xfrm rot="-420599">
            <a:off x="3682422" y="9493213"/>
            <a:ext cx="15092934" cy="1652778"/>
            <a:chOff x="-1524" y="-1524"/>
            <a:chExt cx="20123911" cy="2203704"/>
          </a:xfrm>
        </p:grpSpPr>
        <p:sp>
          <p:nvSpPr>
            <p:cNvPr id="241" name="Google Shape;241;p12"/>
            <p:cNvSpPr/>
            <p:nvPr/>
          </p:nvSpPr>
          <p:spPr>
            <a:xfrm>
              <a:off x="0" y="0"/>
              <a:ext cx="20120863" cy="2200656"/>
            </a:xfrm>
            <a:custGeom>
              <a:avLst/>
              <a:gdLst/>
              <a:ahLst/>
              <a:cxnLst/>
              <a:rect l="l" t="t" r="r" b="b"/>
              <a:pathLst>
                <a:path w="20120863" h="2200656" extrusionOk="0">
                  <a:moveTo>
                    <a:pt x="0" y="0"/>
                  </a:moveTo>
                  <a:lnTo>
                    <a:pt x="20120863" y="0"/>
                  </a:lnTo>
                  <a:lnTo>
                    <a:pt x="20120863" y="2200656"/>
                  </a:lnTo>
                  <a:lnTo>
                    <a:pt x="0" y="2200656"/>
                  </a:lnTo>
                  <a:close/>
                </a:path>
              </a:pathLst>
            </a:custGeom>
            <a:solidFill>
              <a:srgbClr val="E88F25"/>
            </a:solidFill>
            <a:ln>
              <a:noFill/>
            </a:ln>
          </p:spPr>
          <p:txBody>
            <a:bodyPr/>
            <a:lstStyle/>
            <a:p>
              <a:endParaRPr lang="it-IT"/>
            </a:p>
          </p:txBody>
        </p:sp>
        <p:sp>
          <p:nvSpPr>
            <p:cNvPr id="242" name="Google Shape;242;p12"/>
            <p:cNvSpPr/>
            <p:nvPr/>
          </p:nvSpPr>
          <p:spPr>
            <a:xfrm>
              <a:off x="-1524" y="-1524"/>
              <a:ext cx="20123911" cy="2203704"/>
            </a:xfrm>
            <a:custGeom>
              <a:avLst/>
              <a:gdLst/>
              <a:ahLst/>
              <a:cxnLst/>
              <a:rect l="l" t="t" r="r" b="b"/>
              <a:pathLst>
                <a:path w="20123911" h="2203704" extrusionOk="0">
                  <a:moveTo>
                    <a:pt x="1524" y="0"/>
                  </a:moveTo>
                  <a:lnTo>
                    <a:pt x="20122387" y="0"/>
                  </a:lnTo>
                  <a:cubicBezTo>
                    <a:pt x="20123276" y="0"/>
                    <a:pt x="20123911" y="762"/>
                    <a:pt x="20123911" y="1524"/>
                  </a:cubicBezTo>
                  <a:lnTo>
                    <a:pt x="20123911" y="2202180"/>
                  </a:lnTo>
                  <a:cubicBezTo>
                    <a:pt x="20123911" y="2203069"/>
                    <a:pt x="20123150" y="2203704"/>
                    <a:pt x="20122387" y="2203704"/>
                  </a:cubicBezTo>
                  <a:lnTo>
                    <a:pt x="1524" y="2203704"/>
                  </a:lnTo>
                  <a:cubicBezTo>
                    <a:pt x="635" y="2203704"/>
                    <a:pt x="0" y="2202942"/>
                    <a:pt x="0" y="2202180"/>
                  </a:cubicBezTo>
                  <a:lnTo>
                    <a:pt x="0" y="1524"/>
                  </a:lnTo>
                  <a:cubicBezTo>
                    <a:pt x="0" y="635"/>
                    <a:pt x="762" y="0"/>
                    <a:pt x="1524" y="0"/>
                  </a:cubicBezTo>
                  <a:moveTo>
                    <a:pt x="1524" y="3048"/>
                  </a:moveTo>
                  <a:lnTo>
                    <a:pt x="1524" y="1524"/>
                  </a:lnTo>
                  <a:lnTo>
                    <a:pt x="3048" y="1524"/>
                  </a:lnTo>
                  <a:lnTo>
                    <a:pt x="3048" y="2202180"/>
                  </a:lnTo>
                  <a:lnTo>
                    <a:pt x="1524" y="2202180"/>
                  </a:lnTo>
                  <a:lnTo>
                    <a:pt x="1524" y="2200656"/>
                  </a:lnTo>
                  <a:lnTo>
                    <a:pt x="20122387" y="2200656"/>
                  </a:lnTo>
                  <a:lnTo>
                    <a:pt x="20122387" y="2202180"/>
                  </a:lnTo>
                  <a:lnTo>
                    <a:pt x="20120863" y="2202180"/>
                  </a:lnTo>
                  <a:lnTo>
                    <a:pt x="20120863" y="1524"/>
                  </a:lnTo>
                  <a:lnTo>
                    <a:pt x="20122387" y="1524"/>
                  </a:lnTo>
                  <a:lnTo>
                    <a:pt x="20122387" y="3048"/>
                  </a:lnTo>
                  <a:lnTo>
                    <a:pt x="1524" y="3048"/>
                  </a:lnTo>
                  <a:close/>
                </a:path>
              </a:pathLst>
            </a:custGeom>
            <a:solidFill>
              <a:srgbClr val="3465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3" name="Google Shape;243;p12"/>
          <p:cNvSpPr/>
          <p:nvPr/>
        </p:nvSpPr>
        <p:spPr>
          <a:xfrm>
            <a:off x="14729688" y="9413922"/>
            <a:ext cx="2947899" cy="656542"/>
          </a:xfrm>
          <a:custGeom>
            <a:avLst/>
            <a:gdLst/>
            <a:ahLst/>
            <a:cxnLst/>
            <a:rect l="l" t="t" r="r" b="b"/>
            <a:pathLst>
              <a:path w="2947899" h="656542" extrusionOk="0">
                <a:moveTo>
                  <a:pt x="0" y="0"/>
                </a:moveTo>
                <a:lnTo>
                  <a:pt x="2947899" y="0"/>
                </a:lnTo>
                <a:lnTo>
                  <a:pt x="2947899" y="656542"/>
                </a:lnTo>
                <a:lnTo>
                  <a:pt x="0" y="656542"/>
                </a:lnTo>
                <a:lnTo>
                  <a:pt x="0" y="0"/>
                </a:lnTo>
                <a:close/>
              </a:path>
            </a:pathLst>
          </a:custGeom>
          <a:blipFill rotWithShape="1">
            <a:blip r:embed="rId4">
              <a:alphaModFix/>
            </a:blip>
            <a:stretch>
              <a:fillRect t="-88" b="-88"/>
            </a:stretch>
          </a:blipFill>
          <a:ln>
            <a:noFill/>
          </a:ln>
        </p:spPr>
        <p:txBody>
          <a:bodyPr/>
          <a:lstStyle/>
          <a:p>
            <a:endParaRPr lang="it-IT"/>
          </a:p>
        </p:txBody>
      </p:sp>
      <p:sp>
        <p:nvSpPr>
          <p:cNvPr id="244" name="Google Shape;244;p12"/>
          <p:cNvSpPr txBox="1"/>
          <p:nvPr/>
        </p:nvSpPr>
        <p:spPr>
          <a:xfrm>
            <a:off x="2204573" y="1526090"/>
            <a:ext cx="15179274" cy="6786473"/>
          </a:xfrm>
          <a:prstGeom prst="rect">
            <a:avLst/>
          </a:prstGeom>
          <a:noFill/>
          <a:ln>
            <a:noFill/>
          </a:ln>
        </p:spPr>
        <p:txBody>
          <a:bodyPr spcFirstLastPara="1" wrap="square" lIns="0" tIns="0" rIns="0" bIns="0" anchor="t" anchorCtr="0">
            <a:spAutoFit/>
          </a:bodyPr>
          <a:lstStyle/>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Tendency to hide food and avoid meals with others.</a:t>
            </a:r>
            <a:endParaRPr sz="2800" dirty="0">
              <a:latin typeface="Arial" panose="020B0604020202020204" pitchFamily="34" charset="0"/>
              <a:cs typeface="Arial" panose="020B0604020202020204" pitchFamily="34" charset="0"/>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Skipping meals </a:t>
            </a:r>
            <a:r>
              <a:rPr lang="en-US" sz="2800" dirty="0">
                <a:latin typeface="Arial" panose="020B0604020202020204" pitchFamily="34" charset="0"/>
                <a:ea typeface="Calibri"/>
                <a:cs typeface="Arial" panose="020B0604020202020204" pitchFamily="34" charset="0"/>
                <a:sym typeface="Calibri"/>
              </a:rPr>
              <a:t>and/ore a</a:t>
            </a: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voiding entire food groups (e.g., carbs, fats).</a:t>
            </a:r>
            <a:endParaRPr sz="2800" dirty="0">
              <a:latin typeface="Arial" panose="020B0604020202020204" pitchFamily="34" charset="0"/>
              <a:cs typeface="Arial" panose="020B0604020202020204" pitchFamily="34" charset="0"/>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dirty="0">
                <a:latin typeface="Arial" panose="020B0604020202020204" pitchFamily="34" charset="0"/>
                <a:ea typeface="Calibri"/>
                <a:cs typeface="Arial" panose="020B0604020202020204" pitchFamily="34" charset="0"/>
                <a:sym typeface="Calibri"/>
              </a:rPr>
              <a:t>S</a:t>
            </a: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pending a long time in the bathroom right after meals, excessive physical activity.</a:t>
            </a:r>
            <a:endParaRPr sz="2800" dirty="0">
              <a:latin typeface="Arial" panose="020B0604020202020204" pitchFamily="34" charset="0"/>
              <a:cs typeface="Arial" panose="020B0604020202020204" pitchFamily="34" charset="0"/>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Emotional and behavioral changes may be present, including mood swings and </a:t>
            </a:r>
            <a:r>
              <a:rPr lang="en-US" sz="2800" b="1" i="0" u="none" strike="noStrike" cap="none" dirty="0">
                <a:solidFill>
                  <a:srgbClr val="000000"/>
                </a:solidFill>
                <a:latin typeface="Arial" panose="020B0604020202020204" pitchFamily="34" charset="0"/>
                <a:ea typeface="Calibri"/>
                <a:cs typeface="Arial" panose="020B0604020202020204" pitchFamily="34" charset="0"/>
                <a:sym typeface="Calibri"/>
              </a:rPr>
              <a:t>disturbed sleep patterns.</a:t>
            </a: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1" i="0" u="none" strike="noStrike" cap="none" dirty="0">
                <a:solidFill>
                  <a:srgbClr val="000000"/>
                </a:solidFill>
                <a:latin typeface="Arial" panose="020B0604020202020204" pitchFamily="34" charset="0"/>
                <a:ea typeface="Calibri"/>
                <a:cs typeface="Arial" panose="020B0604020202020204" pitchFamily="34" charset="0"/>
                <a:sym typeface="Calibri"/>
              </a:rPr>
              <a:t>Academic &amp; Athletic Overcommitment: </a:t>
            </a: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intense dedication to school and sports, often with initially preserved performance. </a:t>
            </a:r>
            <a:r>
              <a:rPr lang="en-US" sz="2800" b="1" i="0" u="none" strike="noStrike" cap="none" dirty="0">
                <a:solidFill>
                  <a:srgbClr val="000000"/>
                </a:solidFill>
                <a:latin typeface="Arial" panose="020B0604020202020204" pitchFamily="34" charset="0"/>
                <a:ea typeface="Calibri"/>
                <a:cs typeface="Arial" panose="020B0604020202020204" pitchFamily="34" charset="0"/>
                <a:sym typeface="Calibri"/>
              </a:rPr>
              <a:t>Low tolerance for failure or academic setbacks. </a:t>
            </a:r>
            <a:r>
              <a:rPr lang="en-US" sz="2800" b="1" dirty="0">
                <a:latin typeface="Arial" panose="020B0604020202020204" pitchFamily="34" charset="0"/>
                <a:ea typeface="Calibri"/>
                <a:cs typeface="Arial" panose="020B0604020202020204" pitchFamily="34" charset="0"/>
                <a:sym typeface="Calibri"/>
              </a:rPr>
              <a:t>P</a:t>
            </a:r>
            <a:r>
              <a:rPr lang="en-US" sz="2800" b="1" i="0" u="none" strike="noStrike" cap="none" dirty="0">
                <a:solidFill>
                  <a:srgbClr val="000000"/>
                </a:solidFill>
                <a:latin typeface="Arial" panose="020B0604020202020204" pitchFamily="34" charset="0"/>
                <a:ea typeface="Calibri"/>
                <a:cs typeface="Arial" panose="020B0604020202020204" pitchFamily="34" charset="0"/>
                <a:sym typeface="Calibri"/>
              </a:rPr>
              <a:t>rogressive decline in performance in the final stages. </a:t>
            </a:r>
            <a:endParaRPr lang="en-US" sz="2800" b="1" dirty="0">
              <a:latin typeface="Arial" panose="020B0604020202020204" pitchFamily="34" charset="0"/>
              <a:ea typeface="Calibri"/>
              <a:cs typeface="Arial" panose="020B0604020202020204" pitchFamily="34" charset="0"/>
            </a:endParaRPr>
          </a:p>
          <a:p>
            <a:pPr marL="666751" marR="0" lvl="1" indent="-342900" algn="just" rtl="0">
              <a:lnSpc>
                <a:spcPct val="175000"/>
              </a:lnSpc>
              <a:spcBef>
                <a:spcPts val="0"/>
              </a:spcBef>
              <a:spcAft>
                <a:spcPts val="0"/>
              </a:spcAft>
              <a:buClr>
                <a:srgbClr val="000000"/>
              </a:buClr>
              <a:buSzPts val="2400"/>
              <a:buFont typeface="Wingdings" panose="05000000000000000000" pitchFamily="2" charset="2"/>
              <a:buChar char="§"/>
            </a:pPr>
            <a:r>
              <a:rPr lang="en-US" sz="2800" b="1" i="0" u="none" strike="noStrike" cap="none" dirty="0">
                <a:solidFill>
                  <a:srgbClr val="000000"/>
                </a:solidFill>
                <a:latin typeface="Arial" panose="020B0604020202020204" pitchFamily="34" charset="0"/>
                <a:ea typeface="Calibri"/>
                <a:cs typeface="Arial" panose="020B0604020202020204" pitchFamily="34" charset="0"/>
                <a:sym typeface="Calibri"/>
              </a:rPr>
              <a:t>Hydration Issues: </a:t>
            </a:r>
            <a:r>
              <a:rPr lang="en-US" sz="2800" b="0" i="0" u="none" strike="noStrike" cap="none" dirty="0">
                <a:solidFill>
                  <a:srgbClr val="000000"/>
                </a:solidFill>
                <a:latin typeface="Arial" panose="020B0604020202020204" pitchFamily="34" charset="0"/>
                <a:ea typeface="Calibri"/>
                <a:cs typeface="Arial" panose="020B0604020202020204" pitchFamily="34" charset="0"/>
                <a:sym typeface="Calibri"/>
              </a:rPr>
              <a:t>either excessive water intake or intentional dehydration.</a:t>
            </a:r>
            <a:endParaRPr lang="en-US" sz="2800" dirty="0">
              <a:latin typeface="Arial" panose="020B0604020202020204" pitchFamily="34" charset="0"/>
              <a:ea typeface="Calibri"/>
              <a:cs typeface="Arial" panose="020B0604020202020204" pitchFamily="34" charset="0"/>
            </a:endParaRPr>
          </a:p>
        </p:txBody>
      </p:sp>
      <p:sp>
        <p:nvSpPr>
          <p:cNvPr id="245" name="Google Shape;245;p12"/>
          <p:cNvSpPr txBox="1"/>
          <p:nvPr/>
        </p:nvSpPr>
        <p:spPr>
          <a:xfrm>
            <a:off x="3092335" y="220342"/>
            <a:ext cx="11488189" cy="1238159"/>
          </a:xfrm>
          <a:prstGeom prst="rect">
            <a:avLst/>
          </a:prstGeom>
          <a:noFill/>
          <a:ln>
            <a:noFill/>
          </a:ln>
        </p:spPr>
        <p:txBody>
          <a:bodyPr spcFirstLastPara="1" wrap="square" lIns="0" tIns="0" rIns="0" bIns="0" anchor="t" anchorCtr="0">
            <a:spAutoFit/>
          </a:bodyPr>
          <a:lstStyle/>
          <a:p>
            <a:pPr marL="0" marR="0" lvl="0" indent="0" algn="ctr" rtl="0">
              <a:lnSpc>
                <a:spcPct val="148718"/>
              </a:lnSpc>
              <a:spcBef>
                <a:spcPts val="0"/>
              </a:spcBef>
              <a:spcAft>
                <a:spcPts val="0"/>
              </a:spcAft>
              <a:buNone/>
            </a:pPr>
            <a:r>
              <a:rPr lang="en-US" sz="5400" dirty="0">
                <a:solidFill>
                  <a:srgbClr val="E98E24"/>
                </a:solidFill>
                <a:sym typeface="Calibri"/>
              </a:rPr>
              <a:t>Suspicious observations</a:t>
            </a:r>
            <a:endParaRPr sz="5400" dirty="0">
              <a:solidFill>
                <a:srgbClr val="E98E24"/>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386</TotalTime>
  <Words>2332</Words>
  <Application>Microsoft Macintosh PowerPoint</Application>
  <PresentationFormat>Personalizzato</PresentationFormat>
  <Paragraphs>190</Paragraphs>
  <Slides>26</Slides>
  <Notes>26</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26</vt:i4>
      </vt:variant>
    </vt:vector>
  </HeadingPairs>
  <TitlesOfParts>
    <vt:vector size="31" baseType="lpstr">
      <vt:lpstr>Arial</vt:lpstr>
      <vt:lpstr>Arimo</vt:lpstr>
      <vt:lpstr>Calibri</vt:lpstr>
      <vt:lpstr>Wingdings</vt:lpstr>
      <vt:lpstr>Office Theme</vt:lpstr>
      <vt:lpstr>Presentazione standard di PowerPoint</vt:lpstr>
      <vt:lpstr>General information</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cp:lastModifiedBy>Fabiola Panvino</cp:lastModifiedBy>
  <cp:revision>16</cp:revision>
  <dcterms:created xsi:type="dcterms:W3CDTF">2006-08-16T00:00:00Z</dcterms:created>
  <dcterms:modified xsi:type="dcterms:W3CDTF">2025-10-02T07:22:22Z</dcterms:modified>
</cp:coreProperties>
</file>